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402" r:id="rId3"/>
    <p:sldId id="383" r:id="rId4"/>
    <p:sldId id="382" r:id="rId5"/>
    <p:sldId id="385" r:id="rId6"/>
    <p:sldId id="372" r:id="rId7"/>
    <p:sldId id="386" r:id="rId8"/>
    <p:sldId id="387" r:id="rId9"/>
    <p:sldId id="389" r:id="rId10"/>
    <p:sldId id="388" r:id="rId11"/>
    <p:sldId id="394" r:id="rId12"/>
    <p:sldId id="395" r:id="rId13"/>
    <p:sldId id="396" r:id="rId14"/>
    <p:sldId id="390" r:id="rId15"/>
    <p:sldId id="391" r:id="rId16"/>
    <p:sldId id="392" r:id="rId17"/>
    <p:sldId id="397" r:id="rId18"/>
    <p:sldId id="398" r:id="rId19"/>
    <p:sldId id="399" r:id="rId20"/>
    <p:sldId id="400" r:id="rId21"/>
    <p:sldId id="393" r:id="rId22"/>
    <p:sldId id="401" r:id="rId23"/>
    <p:sldId id="384" r:id="rId24"/>
  </p:sldIdLst>
  <p:sldSz cx="12192000" cy="6858000"/>
  <p:notesSz cx="6858000" cy="9144000"/>
  <p:defaultTextStyle>
    <a:defPPr>
      <a:defRPr lang="j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14"/>
    <p:restoredTop sz="94833"/>
  </p:normalViewPr>
  <p:slideViewPr>
    <p:cSldViewPr snapToGrid="0">
      <p:cViewPr varScale="1">
        <p:scale>
          <a:sx n="110" d="100"/>
          <a:sy n="110" d="100"/>
        </p:scale>
        <p:origin x="736"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15.jpg>
</file>

<file path=ppt/media/image17.png>
</file>

<file path=ppt/media/image18.png>
</file>

<file path=ppt/media/image19.png>
</file>

<file path=ppt/media/image2.png>
</file>

<file path=ppt/media/image22.jpg>
</file>

<file path=ppt/media/image23.jpg>
</file>

<file path=ppt/media/image25.png>
</file>

<file path=ppt/media/image26.png>
</file>

<file path=ppt/media/image28.png>
</file>

<file path=ppt/media/image29.png>
</file>

<file path=ppt/media/image3.png>
</file>

<file path=ppt/media/image32.png>
</file>

<file path=ppt/media/image34.png>
</file>

<file path=ppt/media/image36.png>
</file>

<file path=ppt/media/image37.png>
</file>

<file path=ppt/media/image38.png>
</file>

<file path=ppt/media/image4.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ES"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A1CA74-4182-5C46-9F1B-02C6B9900BB4}" type="datetimeFigureOut">
              <a:rPr kumimoji="1" lang="ja-ES" altLang="en-US" smtClean="0"/>
              <a:t>26/1/25</a:t>
            </a:fld>
            <a:endParaRPr kumimoji="1" lang="ja-ES"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ES"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ES"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323635-0889-2B44-BCE8-438855402E94}" type="slidenum">
              <a:rPr kumimoji="1" lang="ja-ES" altLang="en-US" smtClean="0"/>
              <a:t>‹#›</a:t>
            </a:fld>
            <a:endParaRPr kumimoji="1" lang="ja-ES" altLang="en-US"/>
          </a:p>
        </p:txBody>
      </p:sp>
    </p:spTree>
    <p:extLst>
      <p:ext uri="{BB962C8B-B14F-4D97-AF65-F5344CB8AC3E}">
        <p14:creationId xmlns:p14="http://schemas.microsoft.com/office/powerpoint/2010/main" val="3319101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E1E61-8DC4-77F0-C2DB-8C73D108B9F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4D89EF3-3751-DDD8-9B10-FF57709939B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0383096-FC41-FBAC-FBE2-6D13FE9B48C7}"/>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0689B312-DF49-D153-111B-75A5D2FFB901}"/>
              </a:ext>
            </a:extLst>
          </p:cNvPr>
          <p:cNvSpPr>
            <a:spLocks noGrp="1"/>
          </p:cNvSpPr>
          <p:nvPr>
            <p:ph type="sldNum" sz="quarter" idx="5"/>
          </p:nvPr>
        </p:nvSpPr>
        <p:spPr/>
        <p:txBody>
          <a:bodyPr/>
          <a:lstStyle/>
          <a:p>
            <a:fld id="{3498438F-8954-6F4B-8CFE-5C58AB865F80}" type="slidenum">
              <a:rPr kumimoji="1" lang="ja-ES" altLang="en-US" smtClean="0"/>
              <a:t>2</a:t>
            </a:fld>
            <a:endParaRPr kumimoji="1" lang="ja-ES" altLang="en-US"/>
          </a:p>
        </p:txBody>
      </p:sp>
    </p:spTree>
    <p:extLst>
      <p:ext uri="{BB962C8B-B14F-4D97-AF65-F5344CB8AC3E}">
        <p14:creationId xmlns:p14="http://schemas.microsoft.com/office/powerpoint/2010/main" val="4255487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A70BF-EFC2-2FD2-E6DE-34717A4BAD4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209C4D1-EDEE-4A12-8615-2A5B0F1B896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E6E2CEA-7122-DDF4-7A22-42589EF14F93}"/>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5FCC0AF1-E6D0-8A36-F8DC-F5774B8C3BC7}"/>
              </a:ext>
            </a:extLst>
          </p:cNvPr>
          <p:cNvSpPr>
            <a:spLocks noGrp="1"/>
          </p:cNvSpPr>
          <p:nvPr>
            <p:ph type="sldNum" sz="quarter" idx="5"/>
          </p:nvPr>
        </p:nvSpPr>
        <p:spPr/>
        <p:txBody>
          <a:bodyPr/>
          <a:lstStyle/>
          <a:p>
            <a:fld id="{3498438F-8954-6F4B-8CFE-5C58AB865F80}" type="slidenum">
              <a:rPr kumimoji="1" lang="ja-ES" altLang="en-US" smtClean="0"/>
              <a:t>13</a:t>
            </a:fld>
            <a:endParaRPr kumimoji="1" lang="ja-ES" altLang="en-US"/>
          </a:p>
        </p:txBody>
      </p:sp>
    </p:spTree>
    <p:extLst>
      <p:ext uri="{BB962C8B-B14F-4D97-AF65-F5344CB8AC3E}">
        <p14:creationId xmlns:p14="http://schemas.microsoft.com/office/powerpoint/2010/main" val="2010366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981A8-A1CA-EE53-AD7F-CB9AF761CA8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557E500-C608-5C7D-3058-ED53467B939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0A45062-9A21-1AB9-31E2-78E7F7EC5F76}"/>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5D825978-125D-6A2C-818C-D2F9F813A224}"/>
              </a:ext>
            </a:extLst>
          </p:cNvPr>
          <p:cNvSpPr>
            <a:spLocks noGrp="1"/>
          </p:cNvSpPr>
          <p:nvPr>
            <p:ph type="sldNum" sz="quarter" idx="5"/>
          </p:nvPr>
        </p:nvSpPr>
        <p:spPr/>
        <p:txBody>
          <a:bodyPr/>
          <a:lstStyle/>
          <a:p>
            <a:fld id="{3498438F-8954-6F4B-8CFE-5C58AB865F80}" type="slidenum">
              <a:rPr kumimoji="1" lang="ja-ES" altLang="en-US" smtClean="0"/>
              <a:t>15</a:t>
            </a:fld>
            <a:endParaRPr kumimoji="1" lang="ja-ES" altLang="en-US"/>
          </a:p>
        </p:txBody>
      </p:sp>
    </p:spTree>
    <p:extLst>
      <p:ext uri="{BB962C8B-B14F-4D97-AF65-F5344CB8AC3E}">
        <p14:creationId xmlns:p14="http://schemas.microsoft.com/office/powerpoint/2010/main" val="1149613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B01ED-05E1-DC2E-E36E-2E9EAB0D09C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92A5608-F8A6-E2A5-EEB9-3B6722F08FD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B5A7BF8-AEF7-449A-92EF-A6E35815F68C}"/>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0BDC11E1-B380-DD6B-5240-8B9445F4AEDF}"/>
              </a:ext>
            </a:extLst>
          </p:cNvPr>
          <p:cNvSpPr>
            <a:spLocks noGrp="1"/>
          </p:cNvSpPr>
          <p:nvPr>
            <p:ph type="sldNum" sz="quarter" idx="5"/>
          </p:nvPr>
        </p:nvSpPr>
        <p:spPr/>
        <p:txBody>
          <a:bodyPr/>
          <a:lstStyle/>
          <a:p>
            <a:fld id="{3498438F-8954-6F4B-8CFE-5C58AB865F80}" type="slidenum">
              <a:rPr kumimoji="1" lang="ja-ES" altLang="en-US" smtClean="0"/>
              <a:t>16</a:t>
            </a:fld>
            <a:endParaRPr kumimoji="1" lang="ja-ES" altLang="en-US"/>
          </a:p>
        </p:txBody>
      </p:sp>
    </p:spTree>
    <p:extLst>
      <p:ext uri="{BB962C8B-B14F-4D97-AF65-F5344CB8AC3E}">
        <p14:creationId xmlns:p14="http://schemas.microsoft.com/office/powerpoint/2010/main" val="14129541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B98F8-3F40-FDAF-AAC8-E9913115851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34E06E3-7A55-A68D-59DB-81EDCB2DF35B}"/>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DACCF35-FA4A-9C2F-F1F6-9A28A7EFB922}"/>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99E5DEE0-B5CE-2831-7E13-BFF2061172F0}"/>
              </a:ext>
            </a:extLst>
          </p:cNvPr>
          <p:cNvSpPr>
            <a:spLocks noGrp="1"/>
          </p:cNvSpPr>
          <p:nvPr>
            <p:ph type="sldNum" sz="quarter" idx="5"/>
          </p:nvPr>
        </p:nvSpPr>
        <p:spPr/>
        <p:txBody>
          <a:bodyPr/>
          <a:lstStyle/>
          <a:p>
            <a:fld id="{3498438F-8954-6F4B-8CFE-5C58AB865F80}" type="slidenum">
              <a:rPr kumimoji="1" lang="ja-ES" altLang="en-US" smtClean="0"/>
              <a:t>17</a:t>
            </a:fld>
            <a:endParaRPr kumimoji="1" lang="ja-ES" altLang="en-US"/>
          </a:p>
        </p:txBody>
      </p:sp>
    </p:spTree>
    <p:extLst>
      <p:ext uri="{BB962C8B-B14F-4D97-AF65-F5344CB8AC3E}">
        <p14:creationId xmlns:p14="http://schemas.microsoft.com/office/powerpoint/2010/main" val="614515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9D283-D60F-E92B-DDC8-B3FAED430EE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3EF5009C-4A65-07AB-78CB-3B1F873DC44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6C8E72A-F741-B4A2-676F-BAD41B7E91C1}"/>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313B8874-2034-B9F3-A05C-9205F57634CF}"/>
              </a:ext>
            </a:extLst>
          </p:cNvPr>
          <p:cNvSpPr>
            <a:spLocks noGrp="1"/>
          </p:cNvSpPr>
          <p:nvPr>
            <p:ph type="sldNum" sz="quarter" idx="5"/>
          </p:nvPr>
        </p:nvSpPr>
        <p:spPr/>
        <p:txBody>
          <a:bodyPr/>
          <a:lstStyle/>
          <a:p>
            <a:fld id="{3498438F-8954-6F4B-8CFE-5C58AB865F80}" type="slidenum">
              <a:rPr kumimoji="1" lang="ja-ES" altLang="en-US" smtClean="0"/>
              <a:t>18</a:t>
            </a:fld>
            <a:endParaRPr kumimoji="1" lang="ja-ES" altLang="en-US"/>
          </a:p>
        </p:txBody>
      </p:sp>
    </p:spTree>
    <p:extLst>
      <p:ext uri="{BB962C8B-B14F-4D97-AF65-F5344CB8AC3E}">
        <p14:creationId xmlns:p14="http://schemas.microsoft.com/office/powerpoint/2010/main" val="19834500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E585C-B6C4-77F7-C88B-3D918D76B1A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07892414-7AB0-BA74-1FB8-6886E1AE73D3}"/>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DA98C1E-98B1-9577-065B-C02284E14816}"/>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FA53F695-B328-7C94-BFCB-00951DD530D6}"/>
              </a:ext>
            </a:extLst>
          </p:cNvPr>
          <p:cNvSpPr>
            <a:spLocks noGrp="1"/>
          </p:cNvSpPr>
          <p:nvPr>
            <p:ph type="sldNum" sz="quarter" idx="5"/>
          </p:nvPr>
        </p:nvSpPr>
        <p:spPr/>
        <p:txBody>
          <a:bodyPr/>
          <a:lstStyle/>
          <a:p>
            <a:fld id="{3498438F-8954-6F4B-8CFE-5C58AB865F80}" type="slidenum">
              <a:rPr kumimoji="1" lang="ja-ES" altLang="en-US" smtClean="0"/>
              <a:t>19</a:t>
            </a:fld>
            <a:endParaRPr kumimoji="1" lang="ja-ES" altLang="en-US"/>
          </a:p>
        </p:txBody>
      </p:sp>
    </p:spTree>
    <p:extLst>
      <p:ext uri="{BB962C8B-B14F-4D97-AF65-F5344CB8AC3E}">
        <p14:creationId xmlns:p14="http://schemas.microsoft.com/office/powerpoint/2010/main" val="7725983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8BEF2-D773-632F-C62E-A2560657ACF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50E79CD-B0DA-72C8-75A1-B1C4F47AEBE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F06761E-992C-51DA-22E9-31EB7D4D4B37}"/>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E5F9CBEE-B105-ADFB-1A0A-F56AC59CF962}"/>
              </a:ext>
            </a:extLst>
          </p:cNvPr>
          <p:cNvSpPr>
            <a:spLocks noGrp="1"/>
          </p:cNvSpPr>
          <p:nvPr>
            <p:ph type="sldNum" sz="quarter" idx="5"/>
          </p:nvPr>
        </p:nvSpPr>
        <p:spPr/>
        <p:txBody>
          <a:bodyPr/>
          <a:lstStyle/>
          <a:p>
            <a:fld id="{3498438F-8954-6F4B-8CFE-5C58AB865F80}" type="slidenum">
              <a:rPr kumimoji="1" lang="ja-ES" altLang="en-US" smtClean="0"/>
              <a:t>20</a:t>
            </a:fld>
            <a:endParaRPr kumimoji="1" lang="ja-ES" altLang="en-US"/>
          </a:p>
        </p:txBody>
      </p:sp>
    </p:spTree>
    <p:extLst>
      <p:ext uri="{BB962C8B-B14F-4D97-AF65-F5344CB8AC3E}">
        <p14:creationId xmlns:p14="http://schemas.microsoft.com/office/powerpoint/2010/main" val="1795035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96760-FE55-183E-C5FF-F892FD4C3B66}"/>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2AA6C64-D69D-2080-6B57-9C6F962D2B8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6E115F4-9CB9-706B-F741-C3FBB8F234DB}"/>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A4DF89C7-E20C-55A9-9C4B-9060A9D9F874}"/>
              </a:ext>
            </a:extLst>
          </p:cNvPr>
          <p:cNvSpPr>
            <a:spLocks noGrp="1"/>
          </p:cNvSpPr>
          <p:nvPr>
            <p:ph type="sldNum" sz="quarter" idx="5"/>
          </p:nvPr>
        </p:nvSpPr>
        <p:spPr/>
        <p:txBody>
          <a:bodyPr/>
          <a:lstStyle/>
          <a:p>
            <a:fld id="{3498438F-8954-6F4B-8CFE-5C58AB865F80}" type="slidenum">
              <a:rPr kumimoji="1" lang="ja-ES" altLang="en-US" smtClean="0"/>
              <a:t>21</a:t>
            </a:fld>
            <a:endParaRPr kumimoji="1" lang="ja-ES" altLang="en-US"/>
          </a:p>
        </p:txBody>
      </p:sp>
    </p:spTree>
    <p:extLst>
      <p:ext uri="{BB962C8B-B14F-4D97-AF65-F5344CB8AC3E}">
        <p14:creationId xmlns:p14="http://schemas.microsoft.com/office/powerpoint/2010/main" val="19400660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B43DA5-DCAC-0E7E-8AE7-0D3A6955BEF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AE1021D-A003-B413-93C6-18CFCC69DEE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69000A6-4683-FAC1-3754-97D384A11E23}"/>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922A1A0D-C3E8-0D76-9F99-9F68EC563646}"/>
              </a:ext>
            </a:extLst>
          </p:cNvPr>
          <p:cNvSpPr>
            <a:spLocks noGrp="1"/>
          </p:cNvSpPr>
          <p:nvPr>
            <p:ph type="sldNum" sz="quarter" idx="5"/>
          </p:nvPr>
        </p:nvSpPr>
        <p:spPr/>
        <p:txBody>
          <a:bodyPr/>
          <a:lstStyle/>
          <a:p>
            <a:fld id="{3498438F-8954-6F4B-8CFE-5C58AB865F80}" type="slidenum">
              <a:rPr kumimoji="1" lang="ja-ES" altLang="en-US" smtClean="0"/>
              <a:t>23</a:t>
            </a:fld>
            <a:endParaRPr kumimoji="1" lang="ja-ES" altLang="en-US"/>
          </a:p>
        </p:txBody>
      </p:sp>
    </p:spTree>
    <p:extLst>
      <p:ext uri="{BB962C8B-B14F-4D97-AF65-F5344CB8AC3E}">
        <p14:creationId xmlns:p14="http://schemas.microsoft.com/office/powerpoint/2010/main" val="3257920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ES"/>
              <a:t> </a:t>
            </a:r>
          </a:p>
        </p:txBody>
      </p:sp>
      <p:sp>
        <p:nvSpPr>
          <p:cNvPr id="4" name="スライド番号プレースホルダー 3"/>
          <p:cNvSpPr>
            <a:spLocks noGrp="1"/>
          </p:cNvSpPr>
          <p:nvPr>
            <p:ph type="sldNum" sz="quarter" idx="5"/>
          </p:nvPr>
        </p:nvSpPr>
        <p:spPr/>
        <p:txBody>
          <a:bodyPr/>
          <a:lstStyle/>
          <a:p>
            <a:fld id="{3498438F-8954-6F4B-8CFE-5C58AB865F80}" type="slidenum">
              <a:rPr kumimoji="1" lang="ja-ES" altLang="en-US" smtClean="0"/>
              <a:t>4</a:t>
            </a:fld>
            <a:endParaRPr kumimoji="1" lang="ja-ES" altLang="en-US"/>
          </a:p>
        </p:txBody>
      </p:sp>
    </p:spTree>
    <p:extLst>
      <p:ext uri="{BB962C8B-B14F-4D97-AF65-F5344CB8AC3E}">
        <p14:creationId xmlns:p14="http://schemas.microsoft.com/office/powerpoint/2010/main" val="3881037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E36B3-3AA8-7F66-A4FB-CB1EC26D69FA}"/>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EFE5852-76F7-27F4-9EE7-D914B6DDA43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F6AA2A0-6239-DBFF-1812-48469CEB45A3}"/>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876D5C3B-F692-D130-6C7D-D43A43B54C92}"/>
              </a:ext>
            </a:extLst>
          </p:cNvPr>
          <p:cNvSpPr>
            <a:spLocks noGrp="1"/>
          </p:cNvSpPr>
          <p:nvPr>
            <p:ph type="sldNum" sz="quarter" idx="5"/>
          </p:nvPr>
        </p:nvSpPr>
        <p:spPr/>
        <p:txBody>
          <a:bodyPr/>
          <a:lstStyle/>
          <a:p>
            <a:fld id="{3498438F-8954-6F4B-8CFE-5C58AB865F80}" type="slidenum">
              <a:rPr kumimoji="1" lang="ja-ES" altLang="en-US" smtClean="0"/>
              <a:t>5</a:t>
            </a:fld>
            <a:endParaRPr kumimoji="1" lang="ja-ES" altLang="en-US"/>
          </a:p>
        </p:txBody>
      </p:sp>
    </p:spTree>
    <p:extLst>
      <p:ext uri="{BB962C8B-B14F-4D97-AF65-F5344CB8AC3E}">
        <p14:creationId xmlns:p14="http://schemas.microsoft.com/office/powerpoint/2010/main" val="2685656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ES" dirty="0"/>
              <a:t> </a:t>
            </a:r>
            <a:r>
              <a:rPr kumimoji="1" lang="ja-ES" altLang="en-US" dirty="0"/>
              <a:t>光学的厚み</a:t>
            </a:r>
            <a:r>
              <a:rPr kumimoji="1" lang="en-US" altLang="ja-ES" dirty="0"/>
              <a:t> : CMB</a:t>
            </a:r>
            <a:r>
              <a:rPr kumimoji="1" lang="ja-ES" altLang="en-US" dirty="0"/>
              <a:t>光子が宇宙でとれくらい透明なのかを表す量。そのため、再電離で再び宇宙がイオン化する時にこの値は重要な値となる。</a:t>
            </a:r>
            <a:endParaRPr kumimoji="1" lang="en-US" altLang="ja-ES" dirty="0"/>
          </a:p>
        </p:txBody>
      </p:sp>
      <p:sp>
        <p:nvSpPr>
          <p:cNvPr id="4" name="スライド番号プレースホルダー 3"/>
          <p:cNvSpPr>
            <a:spLocks noGrp="1"/>
          </p:cNvSpPr>
          <p:nvPr>
            <p:ph type="sldNum" sz="quarter" idx="5"/>
          </p:nvPr>
        </p:nvSpPr>
        <p:spPr/>
        <p:txBody>
          <a:bodyPr/>
          <a:lstStyle/>
          <a:p>
            <a:fld id="{3498438F-8954-6F4B-8CFE-5C58AB865F80}" type="slidenum">
              <a:rPr kumimoji="1" lang="ja-ES" altLang="en-US" smtClean="0"/>
              <a:t>6</a:t>
            </a:fld>
            <a:endParaRPr kumimoji="1" lang="ja-ES" altLang="en-US"/>
          </a:p>
        </p:txBody>
      </p:sp>
    </p:spTree>
    <p:extLst>
      <p:ext uri="{BB962C8B-B14F-4D97-AF65-F5344CB8AC3E}">
        <p14:creationId xmlns:p14="http://schemas.microsoft.com/office/powerpoint/2010/main" val="69705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49C3F-2607-5D80-5DB7-04AC1378A5A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5FF5AD6-96C1-4942-3F16-96D6F2AE1D0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00E3831-50E1-1CF2-5D05-766DB728F9A1}"/>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BC7CF7EB-A3D4-E9B2-1F69-B9653586985B}"/>
              </a:ext>
            </a:extLst>
          </p:cNvPr>
          <p:cNvSpPr>
            <a:spLocks noGrp="1"/>
          </p:cNvSpPr>
          <p:nvPr>
            <p:ph type="sldNum" sz="quarter" idx="5"/>
          </p:nvPr>
        </p:nvSpPr>
        <p:spPr/>
        <p:txBody>
          <a:bodyPr/>
          <a:lstStyle/>
          <a:p>
            <a:fld id="{3498438F-8954-6F4B-8CFE-5C58AB865F80}" type="slidenum">
              <a:rPr kumimoji="1" lang="ja-ES" altLang="en-US" smtClean="0"/>
              <a:t>7</a:t>
            </a:fld>
            <a:endParaRPr kumimoji="1" lang="ja-ES" altLang="en-US"/>
          </a:p>
        </p:txBody>
      </p:sp>
    </p:spTree>
    <p:extLst>
      <p:ext uri="{BB962C8B-B14F-4D97-AF65-F5344CB8AC3E}">
        <p14:creationId xmlns:p14="http://schemas.microsoft.com/office/powerpoint/2010/main" val="4160101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AC3D72-D0E7-E7A9-B978-ADF6C7F5E62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1670B00-1A0E-84C0-ADB6-68105D84005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27E91F5-C848-57ED-4510-BF4DE5AC49E4}"/>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156E8E57-E69A-EE79-3F29-5ADCC7A868C8}"/>
              </a:ext>
            </a:extLst>
          </p:cNvPr>
          <p:cNvSpPr>
            <a:spLocks noGrp="1"/>
          </p:cNvSpPr>
          <p:nvPr>
            <p:ph type="sldNum" sz="quarter" idx="5"/>
          </p:nvPr>
        </p:nvSpPr>
        <p:spPr/>
        <p:txBody>
          <a:bodyPr/>
          <a:lstStyle/>
          <a:p>
            <a:fld id="{3498438F-8954-6F4B-8CFE-5C58AB865F80}" type="slidenum">
              <a:rPr kumimoji="1" lang="ja-ES" altLang="en-US" smtClean="0"/>
              <a:t>8</a:t>
            </a:fld>
            <a:endParaRPr kumimoji="1" lang="ja-ES" altLang="en-US"/>
          </a:p>
        </p:txBody>
      </p:sp>
    </p:spTree>
    <p:extLst>
      <p:ext uri="{BB962C8B-B14F-4D97-AF65-F5344CB8AC3E}">
        <p14:creationId xmlns:p14="http://schemas.microsoft.com/office/powerpoint/2010/main" val="326359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8A0E1D-9D58-44F3-ABA8-36C29986E4D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3B1300F-2AB7-0E66-9C4D-D20032FD54D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02A48A8-9F34-A293-654E-31DDF9BA5AAC}"/>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0DECA395-180F-C47C-5838-13FA58E2838B}"/>
              </a:ext>
            </a:extLst>
          </p:cNvPr>
          <p:cNvSpPr>
            <a:spLocks noGrp="1"/>
          </p:cNvSpPr>
          <p:nvPr>
            <p:ph type="sldNum" sz="quarter" idx="5"/>
          </p:nvPr>
        </p:nvSpPr>
        <p:spPr/>
        <p:txBody>
          <a:bodyPr/>
          <a:lstStyle/>
          <a:p>
            <a:fld id="{3498438F-8954-6F4B-8CFE-5C58AB865F80}" type="slidenum">
              <a:rPr kumimoji="1" lang="ja-ES" altLang="en-US" smtClean="0"/>
              <a:t>10</a:t>
            </a:fld>
            <a:endParaRPr kumimoji="1" lang="ja-ES" altLang="en-US"/>
          </a:p>
        </p:txBody>
      </p:sp>
    </p:spTree>
    <p:extLst>
      <p:ext uri="{BB962C8B-B14F-4D97-AF65-F5344CB8AC3E}">
        <p14:creationId xmlns:p14="http://schemas.microsoft.com/office/powerpoint/2010/main" val="172065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3B64BC-AEA0-91A4-F262-74439D40B51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F5B453B-7289-4909-B6D7-0217EC1BD0B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5212D33-E2F0-58AA-6D86-89E007A375B6}"/>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B25EC635-8066-D2C8-6FD8-91149F1AFDD3}"/>
              </a:ext>
            </a:extLst>
          </p:cNvPr>
          <p:cNvSpPr>
            <a:spLocks noGrp="1"/>
          </p:cNvSpPr>
          <p:nvPr>
            <p:ph type="sldNum" sz="quarter" idx="5"/>
          </p:nvPr>
        </p:nvSpPr>
        <p:spPr/>
        <p:txBody>
          <a:bodyPr/>
          <a:lstStyle/>
          <a:p>
            <a:fld id="{3498438F-8954-6F4B-8CFE-5C58AB865F80}" type="slidenum">
              <a:rPr kumimoji="1" lang="ja-ES" altLang="en-US" smtClean="0"/>
              <a:t>11</a:t>
            </a:fld>
            <a:endParaRPr kumimoji="1" lang="ja-ES" altLang="en-US"/>
          </a:p>
        </p:txBody>
      </p:sp>
    </p:spTree>
    <p:extLst>
      <p:ext uri="{BB962C8B-B14F-4D97-AF65-F5344CB8AC3E}">
        <p14:creationId xmlns:p14="http://schemas.microsoft.com/office/powerpoint/2010/main" val="4115302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124B9C-BF73-B1A8-2189-920A035F1BB3}"/>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FFBECCE-A6FB-30E6-37C0-FC783BEB036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0E1986D-B493-0A41-B54D-EDC631C64448}"/>
              </a:ext>
            </a:extLst>
          </p:cNvPr>
          <p:cNvSpPr>
            <a:spLocks noGrp="1"/>
          </p:cNvSpPr>
          <p:nvPr>
            <p:ph type="body" idx="1"/>
          </p:nvPr>
        </p:nvSpPr>
        <p:spPr/>
        <p:txBody>
          <a:bodyPr/>
          <a:lstStyle/>
          <a:p>
            <a:r>
              <a:rPr kumimoji="1" lang="en-US" altLang="ja-ES"/>
              <a:t> </a:t>
            </a:r>
          </a:p>
        </p:txBody>
      </p:sp>
      <p:sp>
        <p:nvSpPr>
          <p:cNvPr id="4" name="スライド番号プレースホルダー 3">
            <a:extLst>
              <a:ext uri="{FF2B5EF4-FFF2-40B4-BE49-F238E27FC236}">
                <a16:creationId xmlns:a16="http://schemas.microsoft.com/office/drawing/2014/main" id="{C54E7646-ECFD-CF61-C95D-341A9B96ACF6}"/>
              </a:ext>
            </a:extLst>
          </p:cNvPr>
          <p:cNvSpPr>
            <a:spLocks noGrp="1"/>
          </p:cNvSpPr>
          <p:nvPr>
            <p:ph type="sldNum" sz="quarter" idx="5"/>
          </p:nvPr>
        </p:nvSpPr>
        <p:spPr/>
        <p:txBody>
          <a:bodyPr/>
          <a:lstStyle/>
          <a:p>
            <a:fld id="{3498438F-8954-6F4B-8CFE-5C58AB865F80}" type="slidenum">
              <a:rPr kumimoji="1" lang="ja-ES" altLang="en-US" smtClean="0"/>
              <a:t>12</a:t>
            </a:fld>
            <a:endParaRPr kumimoji="1" lang="ja-ES" altLang="en-US"/>
          </a:p>
        </p:txBody>
      </p:sp>
    </p:spTree>
    <p:extLst>
      <p:ext uri="{BB962C8B-B14F-4D97-AF65-F5344CB8AC3E}">
        <p14:creationId xmlns:p14="http://schemas.microsoft.com/office/powerpoint/2010/main" val="496154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2AF971-5561-CF60-68C5-E016DB8A407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endParaRPr kumimoji="1" lang="ja-ES" altLang="en-US"/>
          </a:p>
        </p:txBody>
      </p:sp>
      <p:sp>
        <p:nvSpPr>
          <p:cNvPr id="3" name="字幕 2">
            <a:extLst>
              <a:ext uri="{FF2B5EF4-FFF2-40B4-BE49-F238E27FC236}">
                <a16:creationId xmlns:a16="http://schemas.microsoft.com/office/drawing/2014/main" id="{B281DE6E-5DF6-9E10-B4ED-3571D79C76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endParaRPr kumimoji="1" lang="ja-ES" altLang="en-US"/>
          </a:p>
        </p:txBody>
      </p:sp>
      <p:sp>
        <p:nvSpPr>
          <p:cNvPr id="4" name="日付プレースホルダー 3">
            <a:extLst>
              <a:ext uri="{FF2B5EF4-FFF2-40B4-BE49-F238E27FC236}">
                <a16:creationId xmlns:a16="http://schemas.microsoft.com/office/drawing/2014/main" id="{2EC44D6A-AB59-9168-6D9D-F1E4ADB9EE61}"/>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03DDB524-36CE-3812-7C9B-97F15444E682}"/>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9E81FF9B-893E-DC8F-E67C-F66BB5E343A1}"/>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10631090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45F846-6017-D2AA-89D9-87998FD4936E}"/>
              </a:ext>
            </a:extLst>
          </p:cNvPr>
          <p:cNvSpPr>
            <a:spLocks noGrp="1"/>
          </p:cNvSpPr>
          <p:nvPr>
            <p:ph type="title"/>
          </p:nvPr>
        </p:nvSpPr>
        <p:spPr/>
        <p:txBody>
          <a:bodyPr/>
          <a:lstStyle/>
          <a:p>
            <a:r>
              <a:rPr kumimoji="1" lang="ja-JP" altLang="en-US"/>
              <a:t>マスター タイトルの書式設定</a:t>
            </a:r>
            <a:endParaRPr kumimoji="1" lang="ja-ES" altLang="en-US"/>
          </a:p>
        </p:txBody>
      </p:sp>
      <p:sp>
        <p:nvSpPr>
          <p:cNvPr id="3" name="縦書きテキスト プレースホルダー 2">
            <a:extLst>
              <a:ext uri="{FF2B5EF4-FFF2-40B4-BE49-F238E27FC236}">
                <a16:creationId xmlns:a16="http://schemas.microsoft.com/office/drawing/2014/main" id="{8A5E1312-37C4-A8AE-47B2-D9B3F829CD9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日付プレースホルダー 3">
            <a:extLst>
              <a:ext uri="{FF2B5EF4-FFF2-40B4-BE49-F238E27FC236}">
                <a16:creationId xmlns:a16="http://schemas.microsoft.com/office/drawing/2014/main" id="{E99C8AC6-2275-5E81-0CE4-77996C5E856B}"/>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61E94CC5-FA80-182C-9842-37150AB80088}"/>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B2891048-E75B-4B78-9070-0C02E583EC81}"/>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1913977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11AFE5A-0BD4-C935-4B1C-0E83D1E71186}"/>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endParaRPr kumimoji="1" lang="ja-ES" altLang="en-US"/>
          </a:p>
        </p:txBody>
      </p:sp>
      <p:sp>
        <p:nvSpPr>
          <p:cNvPr id="3" name="縦書きテキスト プレースホルダー 2">
            <a:extLst>
              <a:ext uri="{FF2B5EF4-FFF2-40B4-BE49-F238E27FC236}">
                <a16:creationId xmlns:a16="http://schemas.microsoft.com/office/drawing/2014/main" id="{6F7BC4AD-6010-99E0-2FBB-3B99F3C3567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日付プレースホルダー 3">
            <a:extLst>
              <a:ext uri="{FF2B5EF4-FFF2-40B4-BE49-F238E27FC236}">
                <a16:creationId xmlns:a16="http://schemas.microsoft.com/office/drawing/2014/main" id="{E4C1502A-9B7D-0B36-86A1-39F63F75AED3}"/>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BB824A59-28D5-6A9F-815F-E72704D0B0B0}"/>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EC50E7D5-6587-6CF9-3DA5-058BAA7B03F0}"/>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3116587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ED84B3-CCC6-C102-DFBA-05A736D91706}"/>
              </a:ext>
            </a:extLst>
          </p:cNvPr>
          <p:cNvSpPr>
            <a:spLocks noGrp="1"/>
          </p:cNvSpPr>
          <p:nvPr>
            <p:ph type="title"/>
          </p:nvPr>
        </p:nvSpPr>
        <p:spPr/>
        <p:txBody>
          <a:bodyPr/>
          <a:lstStyle/>
          <a:p>
            <a:r>
              <a:rPr kumimoji="1" lang="ja-JP" altLang="en-US"/>
              <a:t>マスター タイトルの書式設定</a:t>
            </a:r>
            <a:endParaRPr kumimoji="1" lang="ja-ES" altLang="en-US"/>
          </a:p>
        </p:txBody>
      </p:sp>
      <p:sp>
        <p:nvSpPr>
          <p:cNvPr id="3" name="コンテンツ プレースホルダー 2">
            <a:extLst>
              <a:ext uri="{FF2B5EF4-FFF2-40B4-BE49-F238E27FC236}">
                <a16:creationId xmlns:a16="http://schemas.microsoft.com/office/drawing/2014/main" id="{78704360-097C-110F-A9B6-DBE1BFE731B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日付プレースホルダー 3">
            <a:extLst>
              <a:ext uri="{FF2B5EF4-FFF2-40B4-BE49-F238E27FC236}">
                <a16:creationId xmlns:a16="http://schemas.microsoft.com/office/drawing/2014/main" id="{97AAB9A2-559E-472E-0DBB-5E1466E31691}"/>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C2390610-8529-214B-BB4E-D6645DFD0649}"/>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5A89228F-86C7-FAB1-45A5-1FCCCB6A50EF}"/>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3951934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41345D-ADF1-BE99-2618-F260BB28721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endParaRPr kumimoji="1" lang="ja-ES" altLang="en-US"/>
          </a:p>
        </p:txBody>
      </p:sp>
      <p:sp>
        <p:nvSpPr>
          <p:cNvPr id="3" name="テキスト プレースホルダー 2">
            <a:extLst>
              <a:ext uri="{FF2B5EF4-FFF2-40B4-BE49-F238E27FC236}">
                <a16:creationId xmlns:a16="http://schemas.microsoft.com/office/drawing/2014/main" id="{6A2BFF16-8C98-889A-FA83-9BE7BF1E44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2D397005-C38C-7E55-EE06-469AD05426AB}"/>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80D974CD-126A-BB26-9F18-B6149622CC46}"/>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1EE4C9D1-5F80-6818-7A5D-7699B3454318}"/>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1402390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6EBC70-C95E-B306-2E0F-84D7808B3E2A}"/>
              </a:ext>
            </a:extLst>
          </p:cNvPr>
          <p:cNvSpPr>
            <a:spLocks noGrp="1"/>
          </p:cNvSpPr>
          <p:nvPr>
            <p:ph type="title"/>
          </p:nvPr>
        </p:nvSpPr>
        <p:spPr/>
        <p:txBody>
          <a:bodyPr/>
          <a:lstStyle/>
          <a:p>
            <a:r>
              <a:rPr kumimoji="1" lang="ja-JP" altLang="en-US"/>
              <a:t>マスター タイトルの書式設定</a:t>
            </a:r>
            <a:endParaRPr kumimoji="1" lang="ja-ES" altLang="en-US"/>
          </a:p>
        </p:txBody>
      </p:sp>
      <p:sp>
        <p:nvSpPr>
          <p:cNvPr id="3" name="コンテンツ プレースホルダー 2">
            <a:extLst>
              <a:ext uri="{FF2B5EF4-FFF2-40B4-BE49-F238E27FC236}">
                <a16:creationId xmlns:a16="http://schemas.microsoft.com/office/drawing/2014/main" id="{E3A5DC93-085D-0969-42B5-1F12D83CD17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コンテンツ プレースホルダー 3">
            <a:extLst>
              <a:ext uri="{FF2B5EF4-FFF2-40B4-BE49-F238E27FC236}">
                <a16:creationId xmlns:a16="http://schemas.microsoft.com/office/drawing/2014/main" id="{E5E39087-0D4D-683E-BBF1-93BE7A7B77A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5" name="日付プレースホルダー 4">
            <a:extLst>
              <a:ext uri="{FF2B5EF4-FFF2-40B4-BE49-F238E27FC236}">
                <a16:creationId xmlns:a16="http://schemas.microsoft.com/office/drawing/2014/main" id="{4721331D-E6D5-AA92-A375-8FD75992BB67}"/>
              </a:ext>
            </a:extLst>
          </p:cNvPr>
          <p:cNvSpPr>
            <a:spLocks noGrp="1"/>
          </p:cNvSpPr>
          <p:nvPr>
            <p:ph type="dt" sz="half" idx="10"/>
          </p:nvPr>
        </p:nvSpPr>
        <p:spPr/>
        <p:txBody>
          <a:bodyPr/>
          <a:lstStyle/>
          <a:p>
            <a:r>
              <a:rPr kumimoji="1" lang="en-US" altLang="ja-JP"/>
              <a:t>2025/2/3</a:t>
            </a:r>
            <a:endParaRPr kumimoji="1" lang="ja-ES" altLang="en-US"/>
          </a:p>
        </p:txBody>
      </p:sp>
      <p:sp>
        <p:nvSpPr>
          <p:cNvPr id="6" name="フッター プレースホルダー 5">
            <a:extLst>
              <a:ext uri="{FF2B5EF4-FFF2-40B4-BE49-F238E27FC236}">
                <a16:creationId xmlns:a16="http://schemas.microsoft.com/office/drawing/2014/main" id="{4F9FEE30-5323-C837-5C53-9D6525D3D13B}"/>
              </a:ext>
            </a:extLst>
          </p:cNvPr>
          <p:cNvSpPr>
            <a:spLocks noGrp="1"/>
          </p:cNvSpPr>
          <p:nvPr>
            <p:ph type="ftr" sz="quarter" idx="11"/>
          </p:nvPr>
        </p:nvSpPr>
        <p:spPr/>
        <p:txBody>
          <a:bodyPr/>
          <a:lstStyle/>
          <a:p>
            <a:r>
              <a:rPr kumimoji="1" lang="ja-JP" altLang="en-US"/>
              <a:t>修論発表会</a:t>
            </a:r>
            <a:endParaRPr kumimoji="1" lang="ja-ES" altLang="en-US"/>
          </a:p>
        </p:txBody>
      </p:sp>
      <p:sp>
        <p:nvSpPr>
          <p:cNvPr id="7" name="スライド番号プレースホルダー 6">
            <a:extLst>
              <a:ext uri="{FF2B5EF4-FFF2-40B4-BE49-F238E27FC236}">
                <a16:creationId xmlns:a16="http://schemas.microsoft.com/office/drawing/2014/main" id="{38EBC13F-50AD-3426-3729-2E4E84814A18}"/>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3612870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5D3FE5-3C66-A0F6-D080-946E228C34F7}"/>
              </a:ext>
            </a:extLst>
          </p:cNvPr>
          <p:cNvSpPr>
            <a:spLocks noGrp="1"/>
          </p:cNvSpPr>
          <p:nvPr>
            <p:ph type="title"/>
          </p:nvPr>
        </p:nvSpPr>
        <p:spPr>
          <a:xfrm>
            <a:off x="839788" y="365125"/>
            <a:ext cx="10515600" cy="1325563"/>
          </a:xfrm>
        </p:spPr>
        <p:txBody>
          <a:bodyPr/>
          <a:lstStyle/>
          <a:p>
            <a:r>
              <a:rPr kumimoji="1" lang="ja-JP" altLang="en-US"/>
              <a:t>マスター タイトルの書式設定</a:t>
            </a:r>
            <a:endParaRPr kumimoji="1" lang="ja-ES" altLang="en-US"/>
          </a:p>
        </p:txBody>
      </p:sp>
      <p:sp>
        <p:nvSpPr>
          <p:cNvPr id="3" name="テキスト プレースホルダー 2">
            <a:extLst>
              <a:ext uri="{FF2B5EF4-FFF2-40B4-BE49-F238E27FC236}">
                <a16:creationId xmlns:a16="http://schemas.microsoft.com/office/drawing/2014/main" id="{1F829A46-444F-6B44-59D5-F4FCCC1E35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0D5C95A3-63CF-C2BF-81BF-2EA28A0212A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5" name="テキスト プレースホルダー 4">
            <a:extLst>
              <a:ext uri="{FF2B5EF4-FFF2-40B4-BE49-F238E27FC236}">
                <a16:creationId xmlns:a16="http://schemas.microsoft.com/office/drawing/2014/main" id="{1A99ACDE-2E2B-2316-A1C0-35B72E5536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9A05F55F-4B68-2B04-6597-39D2AB84D9A9}"/>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7" name="日付プレースホルダー 6">
            <a:extLst>
              <a:ext uri="{FF2B5EF4-FFF2-40B4-BE49-F238E27FC236}">
                <a16:creationId xmlns:a16="http://schemas.microsoft.com/office/drawing/2014/main" id="{CF06D615-0162-CEB0-670A-E1B44C24DCC3}"/>
              </a:ext>
            </a:extLst>
          </p:cNvPr>
          <p:cNvSpPr>
            <a:spLocks noGrp="1"/>
          </p:cNvSpPr>
          <p:nvPr>
            <p:ph type="dt" sz="half" idx="10"/>
          </p:nvPr>
        </p:nvSpPr>
        <p:spPr/>
        <p:txBody>
          <a:bodyPr/>
          <a:lstStyle/>
          <a:p>
            <a:r>
              <a:rPr kumimoji="1" lang="en-US" altLang="ja-JP"/>
              <a:t>2025/2/3</a:t>
            </a:r>
            <a:endParaRPr kumimoji="1" lang="ja-ES" altLang="en-US"/>
          </a:p>
        </p:txBody>
      </p:sp>
      <p:sp>
        <p:nvSpPr>
          <p:cNvPr id="8" name="フッター プレースホルダー 7">
            <a:extLst>
              <a:ext uri="{FF2B5EF4-FFF2-40B4-BE49-F238E27FC236}">
                <a16:creationId xmlns:a16="http://schemas.microsoft.com/office/drawing/2014/main" id="{5CAA70E5-07BB-CB51-80F2-750DEE0A5119}"/>
              </a:ext>
            </a:extLst>
          </p:cNvPr>
          <p:cNvSpPr>
            <a:spLocks noGrp="1"/>
          </p:cNvSpPr>
          <p:nvPr>
            <p:ph type="ftr" sz="quarter" idx="11"/>
          </p:nvPr>
        </p:nvSpPr>
        <p:spPr/>
        <p:txBody>
          <a:bodyPr/>
          <a:lstStyle/>
          <a:p>
            <a:r>
              <a:rPr kumimoji="1" lang="ja-JP" altLang="en-US"/>
              <a:t>修論発表会</a:t>
            </a:r>
            <a:endParaRPr kumimoji="1" lang="ja-ES" altLang="en-US"/>
          </a:p>
        </p:txBody>
      </p:sp>
      <p:sp>
        <p:nvSpPr>
          <p:cNvPr id="9" name="スライド番号プレースホルダー 8">
            <a:extLst>
              <a:ext uri="{FF2B5EF4-FFF2-40B4-BE49-F238E27FC236}">
                <a16:creationId xmlns:a16="http://schemas.microsoft.com/office/drawing/2014/main" id="{B0E9F720-0008-8A3D-D6F4-29FB3E9CB3BE}"/>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1671076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077263-3E4A-2177-0489-59DEC324B09E}"/>
              </a:ext>
            </a:extLst>
          </p:cNvPr>
          <p:cNvSpPr>
            <a:spLocks noGrp="1"/>
          </p:cNvSpPr>
          <p:nvPr>
            <p:ph type="title"/>
          </p:nvPr>
        </p:nvSpPr>
        <p:spPr/>
        <p:txBody>
          <a:bodyPr/>
          <a:lstStyle/>
          <a:p>
            <a:r>
              <a:rPr kumimoji="1" lang="ja-JP" altLang="en-US"/>
              <a:t>マスター タイトルの書式設定</a:t>
            </a:r>
            <a:endParaRPr kumimoji="1" lang="ja-ES" altLang="en-US"/>
          </a:p>
        </p:txBody>
      </p:sp>
      <p:sp>
        <p:nvSpPr>
          <p:cNvPr id="3" name="日付プレースホルダー 2">
            <a:extLst>
              <a:ext uri="{FF2B5EF4-FFF2-40B4-BE49-F238E27FC236}">
                <a16:creationId xmlns:a16="http://schemas.microsoft.com/office/drawing/2014/main" id="{1015B67D-0B23-793E-47DA-E59FF0F9F862}"/>
              </a:ext>
            </a:extLst>
          </p:cNvPr>
          <p:cNvSpPr>
            <a:spLocks noGrp="1"/>
          </p:cNvSpPr>
          <p:nvPr>
            <p:ph type="dt" sz="half" idx="10"/>
          </p:nvPr>
        </p:nvSpPr>
        <p:spPr/>
        <p:txBody>
          <a:bodyPr/>
          <a:lstStyle/>
          <a:p>
            <a:r>
              <a:rPr kumimoji="1" lang="en-US" altLang="ja-JP"/>
              <a:t>2025/2/3</a:t>
            </a:r>
            <a:endParaRPr kumimoji="1" lang="ja-ES" altLang="en-US"/>
          </a:p>
        </p:txBody>
      </p:sp>
      <p:sp>
        <p:nvSpPr>
          <p:cNvPr id="4" name="フッター プレースホルダー 3">
            <a:extLst>
              <a:ext uri="{FF2B5EF4-FFF2-40B4-BE49-F238E27FC236}">
                <a16:creationId xmlns:a16="http://schemas.microsoft.com/office/drawing/2014/main" id="{0326D62D-90DD-C680-DBBF-1F407B62CE1A}"/>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スライド番号プレースホルダー 4">
            <a:extLst>
              <a:ext uri="{FF2B5EF4-FFF2-40B4-BE49-F238E27FC236}">
                <a16:creationId xmlns:a16="http://schemas.microsoft.com/office/drawing/2014/main" id="{B1BB16A4-D3E4-B6B8-D38E-A77361D54323}"/>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4181200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30DA738-9206-0F40-368F-C89FA476305C}"/>
              </a:ext>
            </a:extLst>
          </p:cNvPr>
          <p:cNvSpPr>
            <a:spLocks noGrp="1"/>
          </p:cNvSpPr>
          <p:nvPr>
            <p:ph type="dt" sz="half" idx="10"/>
          </p:nvPr>
        </p:nvSpPr>
        <p:spPr/>
        <p:txBody>
          <a:bodyPr/>
          <a:lstStyle/>
          <a:p>
            <a:r>
              <a:rPr kumimoji="1" lang="en-US" altLang="ja-JP"/>
              <a:t>2025/2/3</a:t>
            </a:r>
            <a:endParaRPr kumimoji="1" lang="ja-ES" altLang="en-US"/>
          </a:p>
        </p:txBody>
      </p:sp>
      <p:sp>
        <p:nvSpPr>
          <p:cNvPr id="3" name="フッター プレースホルダー 2">
            <a:extLst>
              <a:ext uri="{FF2B5EF4-FFF2-40B4-BE49-F238E27FC236}">
                <a16:creationId xmlns:a16="http://schemas.microsoft.com/office/drawing/2014/main" id="{003E1632-A75C-B4C1-4136-CBAACA2249D9}"/>
              </a:ext>
            </a:extLst>
          </p:cNvPr>
          <p:cNvSpPr>
            <a:spLocks noGrp="1"/>
          </p:cNvSpPr>
          <p:nvPr>
            <p:ph type="ftr" sz="quarter" idx="11"/>
          </p:nvPr>
        </p:nvSpPr>
        <p:spPr/>
        <p:txBody>
          <a:bodyPr/>
          <a:lstStyle/>
          <a:p>
            <a:r>
              <a:rPr kumimoji="1" lang="ja-JP" altLang="en-US"/>
              <a:t>修論発表会</a:t>
            </a:r>
            <a:endParaRPr kumimoji="1" lang="ja-ES" altLang="en-US"/>
          </a:p>
        </p:txBody>
      </p:sp>
      <p:sp>
        <p:nvSpPr>
          <p:cNvPr id="4" name="スライド番号プレースホルダー 3">
            <a:extLst>
              <a:ext uri="{FF2B5EF4-FFF2-40B4-BE49-F238E27FC236}">
                <a16:creationId xmlns:a16="http://schemas.microsoft.com/office/drawing/2014/main" id="{34943BD0-E0D8-E96A-919A-6CA34918A123}"/>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2534978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5DBE52-DD2F-8D0A-0B4B-D0B78405B51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endParaRPr kumimoji="1" lang="ja-ES" altLang="en-US"/>
          </a:p>
        </p:txBody>
      </p:sp>
      <p:sp>
        <p:nvSpPr>
          <p:cNvPr id="3" name="コンテンツ プレースホルダー 2">
            <a:extLst>
              <a:ext uri="{FF2B5EF4-FFF2-40B4-BE49-F238E27FC236}">
                <a16:creationId xmlns:a16="http://schemas.microsoft.com/office/drawing/2014/main" id="{0FD67A06-AE13-724A-C2F3-9D96F1AAA3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テキスト プレースホルダー 3">
            <a:extLst>
              <a:ext uri="{FF2B5EF4-FFF2-40B4-BE49-F238E27FC236}">
                <a16:creationId xmlns:a16="http://schemas.microsoft.com/office/drawing/2014/main" id="{91D17739-02B6-398F-3EA8-6AB9CEE64C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48AF02D-9D94-E870-8A5A-89A88F607852}"/>
              </a:ext>
            </a:extLst>
          </p:cNvPr>
          <p:cNvSpPr>
            <a:spLocks noGrp="1"/>
          </p:cNvSpPr>
          <p:nvPr>
            <p:ph type="dt" sz="half" idx="10"/>
          </p:nvPr>
        </p:nvSpPr>
        <p:spPr/>
        <p:txBody>
          <a:bodyPr/>
          <a:lstStyle/>
          <a:p>
            <a:r>
              <a:rPr kumimoji="1" lang="en-US" altLang="ja-JP"/>
              <a:t>2025/2/3</a:t>
            </a:r>
            <a:endParaRPr kumimoji="1" lang="ja-ES" altLang="en-US"/>
          </a:p>
        </p:txBody>
      </p:sp>
      <p:sp>
        <p:nvSpPr>
          <p:cNvPr id="6" name="フッター プレースホルダー 5">
            <a:extLst>
              <a:ext uri="{FF2B5EF4-FFF2-40B4-BE49-F238E27FC236}">
                <a16:creationId xmlns:a16="http://schemas.microsoft.com/office/drawing/2014/main" id="{CF04420D-E563-77E5-AC45-E6833CFA0CC3}"/>
              </a:ext>
            </a:extLst>
          </p:cNvPr>
          <p:cNvSpPr>
            <a:spLocks noGrp="1"/>
          </p:cNvSpPr>
          <p:nvPr>
            <p:ph type="ftr" sz="quarter" idx="11"/>
          </p:nvPr>
        </p:nvSpPr>
        <p:spPr/>
        <p:txBody>
          <a:bodyPr/>
          <a:lstStyle/>
          <a:p>
            <a:r>
              <a:rPr kumimoji="1" lang="ja-JP" altLang="en-US"/>
              <a:t>修論発表会</a:t>
            </a:r>
            <a:endParaRPr kumimoji="1" lang="ja-ES" altLang="en-US"/>
          </a:p>
        </p:txBody>
      </p:sp>
      <p:sp>
        <p:nvSpPr>
          <p:cNvPr id="7" name="スライド番号プレースホルダー 6">
            <a:extLst>
              <a:ext uri="{FF2B5EF4-FFF2-40B4-BE49-F238E27FC236}">
                <a16:creationId xmlns:a16="http://schemas.microsoft.com/office/drawing/2014/main" id="{90B06EC7-1BF3-C42B-0F6B-8E8F30773C87}"/>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741336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2496C51-761A-BF1A-A3C8-6A43D698F6E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endParaRPr kumimoji="1" lang="ja-ES" altLang="en-US"/>
          </a:p>
        </p:txBody>
      </p:sp>
      <p:sp>
        <p:nvSpPr>
          <p:cNvPr id="3" name="図プレースホルダー 2">
            <a:extLst>
              <a:ext uri="{FF2B5EF4-FFF2-40B4-BE49-F238E27FC236}">
                <a16:creationId xmlns:a16="http://schemas.microsoft.com/office/drawing/2014/main" id="{B0703D49-3830-C4B6-9569-2D3273BF47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ES" altLang="en-US"/>
          </a:p>
        </p:txBody>
      </p:sp>
      <p:sp>
        <p:nvSpPr>
          <p:cNvPr id="4" name="テキスト プレースホルダー 3">
            <a:extLst>
              <a:ext uri="{FF2B5EF4-FFF2-40B4-BE49-F238E27FC236}">
                <a16:creationId xmlns:a16="http://schemas.microsoft.com/office/drawing/2014/main" id="{55C6D3F5-3E41-7EB9-4182-E384B78730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6AF6037-A9D0-C15C-C450-0903F05FCEEC}"/>
              </a:ext>
            </a:extLst>
          </p:cNvPr>
          <p:cNvSpPr>
            <a:spLocks noGrp="1"/>
          </p:cNvSpPr>
          <p:nvPr>
            <p:ph type="dt" sz="half" idx="10"/>
          </p:nvPr>
        </p:nvSpPr>
        <p:spPr/>
        <p:txBody>
          <a:bodyPr/>
          <a:lstStyle/>
          <a:p>
            <a:r>
              <a:rPr kumimoji="1" lang="en-US" altLang="ja-JP"/>
              <a:t>2025/2/3</a:t>
            </a:r>
            <a:endParaRPr kumimoji="1" lang="ja-ES" altLang="en-US"/>
          </a:p>
        </p:txBody>
      </p:sp>
      <p:sp>
        <p:nvSpPr>
          <p:cNvPr id="6" name="フッター プレースホルダー 5">
            <a:extLst>
              <a:ext uri="{FF2B5EF4-FFF2-40B4-BE49-F238E27FC236}">
                <a16:creationId xmlns:a16="http://schemas.microsoft.com/office/drawing/2014/main" id="{1ADA2F5C-E720-EC93-64CF-6DD63FE288D3}"/>
              </a:ext>
            </a:extLst>
          </p:cNvPr>
          <p:cNvSpPr>
            <a:spLocks noGrp="1"/>
          </p:cNvSpPr>
          <p:nvPr>
            <p:ph type="ftr" sz="quarter" idx="11"/>
          </p:nvPr>
        </p:nvSpPr>
        <p:spPr/>
        <p:txBody>
          <a:bodyPr/>
          <a:lstStyle/>
          <a:p>
            <a:r>
              <a:rPr kumimoji="1" lang="ja-JP" altLang="en-US"/>
              <a:t>修論発表会</a:t>
            </a:r>
            <a:endParaRPr kumimoji="1" lang="ja-ES" altLang="en-US"/>
          </a:p>
        </p:txBody>
      </p:sp>
      <p:sp>
        <p:nvSpPr>
          <p:cNvPr id="7" name="スライド番号プレースホルダー 6">
            <a:extLst>
              <a:ext uri="{FF2B5EF4-FFF2-40B4-BE49-F238E27FC236}">
                <a16:creationId xmlns:a16="http://schemas.microsoft.com/office/drawing/2014/main" id="{BFDF584C-DF04-8AD7-845B-2ACB1DF45624}"/>
              </a:ext>
            </a:extLst>
          </p:cNvPr>
          <p:cNvSpPr>
            <a:spLocks noGrp="1"/>
          </p:cNvSpPr>
          <p:nvPr>
            <p:ph type="sldNum" sz="quarter" idx="12"/>
          </p:nvPr>
        </p:nvSpPr>
        <p:spPr/>
        <p:txBody>
          <a:body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2837135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32EC035-260E-68FA-E925-F87F926EF6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endParaRPr kumimoji="1" lang="ja-ES" altLang="en-US"/>
          </a:p>
        </p:txBody>
      </p:sp>
      <p:sp>
        <p:nvSpPr>
          <p:cNvPr id="3" name="テキスト プレースホルダー 2">
            <a:extLst>
              <a:ext uri="{FF2B5EF4-FFF2-40B4-BE49-F238E27FC236}">
                <a16:creationId xmlns:a16="http://schemas.microsoft.com/office/drawing/2014/main" id="{0A9E1907-528D-FD3D-AA8F-15709337F7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ES" altLang="en-US"/>
          </a:p>
        </p:txBody>
      </p:sp>
      <p:sp>
        <p:nvSpPr>
          <p:cNvPr id="4" name="日付プレースホルダー 3">
            <a:extLst>
              <a:ext uri="{FF2B5EF4-FFF2-40B4-BE49-F238E27FC236}">
                <a16:creationId xmlns:a16="http://schemas.microsoft.com/office/drawing/2014/main" id="{0C043B7F-FC63-5414-FFB8-B0165F344E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BBD2E75D-78AB-7972-9896-BC30816134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57F6D57B-F860-84AA-8FEB-ADF7D5B191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B5EE96E-1216-F24C-9298-0DB3D5CB0411}" type="slidenum">
              <a:rPr kumimoji="1" lang="ja-ES" altLang="en-US" smtClean="0"/>
              <a:t>‹#›</a:t>
            </a:fld>
            <a:endParaRPr kumimoji="1" lang="ja-ES" altLang="en-US"/>
          </a:p>
        </p:txBody>
      </p:sp>
    </p:spTree>
    <p:extLst>
      <p:ext uri="{BB962C8B-B14F-4D97-AF65-F5344CB8AC3E}">
        <p14:creationId xmlns:p14="http://schemas.microsoft.com/office/powerpoint/2010/main" val="1375541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j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1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3.emf"/><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6D89CA-6A79-48B8-B936-B25AB1A2E559}"/>
              </a:ext>
            </a:extLst>
          </p:cNvPr>
          <p:cNvSpPr>
            <a:spLocks noGrp="1"/>
          </p:cNvSpPr>
          <p:nvPr>
            <p:ph type="ctrTitle"/>
          </p:nvPr>
        </p:nvSpPr>
        <p:spPr>
          <a:xfrm>
            <a:off x="422148" y="1131507"/>
            <a:ext cx="11347704" cy="2387600"/>
          </a:xfrm>
        </p:spPr>
        <p:txBody>
          <a:bodyPr>
            <a:normAutofit/>
          </a:bodyPr>
          <a:lstStyle/>
          <a:p>
            <a:r>
              <a:rPr kumimoji="1" lang="en-US" altLang="ja-ES" sz="4800" dirty="0">
                <a:latin typeface="Meiryo" panose="020B0604030504040204" pitchFamily="34" charset="-128"/>
                <a:ea typeface="Meiryo" panose="020B0604030504040204" pitchFamily="34" charset="-128"/>
              </a:rPr>
              <a:t>CMB</a:t>
            </a:r>
            <a:r>
              <a:rPr kumimoji="1" lang="ja-ES" altLang="en-US" sz="4800" dirty="0">
                <a:latin typeface="Meiryo" panose="020B0604030504040204" pitchFamily="34" charset="-128"/>
                <a:ea typeface="Meiryo" panose="020B0604030504040204" pitchFamily="34" charset="-128"/>
              </a:rPr>
              <a:t>望遠鏡</a:t>
            </a:r>
            <a:r>
              <a:rPr kumimoji="1" lang="en-US" altLang="ja-ES" sz="4800" dirty="0" err="1">
                <a:latin typeface="Meiryo" panose="020B0604030504040204" pitchFamily="34" charset="-128"/>
                <a:ea typeface="Meiryo" panose="020B0604030504040204" pitchFamily="34" charset="-128"/>
              </a:rPr>
              <a:t>GroundBIRD</a:t>
            </a:r>
            <a:r>
              <a:rPr kumimoji="1" lang="ja-ES" altLang="en-US" sz="4800" dirty="0">
                <a:latin typeface="Meiryo" panose="020B0604030504040204" pitchFamily="34" charset="-128"/>
                <a:ea typeface="Meiryo" panose="020B0604030504040204" pitchFamily="34" charset="-128"/>
              </a:rPr>
              <a:t>の焦点面検出器アライメントと長期運用に向けた角度データ取得システムの最適化</a:t>
            </a:r>
          </a:p>
        </p:txBody>
      </p:sp>
      <p:sp>
        <p:nvSpPr>
          <p:cNvPr id="3" name="字幕 2">
            <a:extLst>
              <a:ext uri="{FF2B5EF4-FFF2-40B4-BE49-F238E27FC236}">
                <a16:creationId xmlns:a16="http://schemas.microsoft.com/office/drawing/2014/main" id="{36E10C0B-E461-B849-4342-DB9F6B82BE54}"/>
              </a:ext>
            </a:extLst>
          </p:cNvPr>
          <p:cNvSpPr>
            <a:spLocks noGrp="1"/>
          </p:cNvSpPr>
          <p:nvPr>
            <p:ph type="subTitle" idx="1"/>
          </p:nvPr>
        </p:nvSpPr>
        <p:spPr>
          <a:xfrm>
            <a:off x="1524000" y="3922078"/>
            <a:ext cx="9144000" cy="1655762"/>
          </a:xfrm>
        </p:spPr>
        <p:txBody>
          <a:bodyPr>
            <a:normAutofit/>
          </a:bodyPr>
          <a:lstStyle/>
          <a:p>
            <a:r>
              <a:rPr kumimoji="1" lang="ja-ES" altLang="en-US" sz="3200" dirty="0"/>
              <a:t>高エネルギー物理学研究室</a:t>
            </a:r>
            <a:endParaRPr kumimoji="1" lang="en-US" altLang="ja-ES" sz="3200" dirty="0"/>
          </a:p>
          <a:p>
            <a:r>
              <a:rPr kumimoji="1" lang="ja-ES" altLang="en-US" sz="3200" dirty="0"/>
              <a:t>片岡敬涼</a:t>
            </a:r>
          </a:p>
        </p:txBody>
      </p:sp>
      <p:sp>
        <p:nvSpPr>
          <p:cNvPr id="4" name="日付プレースホルダー 3">
            <a:extLst>
              <a:ext uri="{FF2B5EF4-FFF2-40B4-BE49-F238E27FC236}">
                <a16:creationId xmlns:a16="http://schemas.microsoft.com/office/drawing/2014/main" id="{8A58657E-1913-A690-EEEB-667FF51F58B2}"/>
              </a:ext>
            </a:extLst>
          </p:cNvPr>
          <p:cNvSpPr>
            <a:spLocks noGrp="1"/>
          </p:cNvSpPr>
          <p:nvPr>
            <p:ph type="dt" sz="half" idx="10"/>
          </p:nvPr>
        </p:nvSpPr>
        <p:spPr/>
        <p:txBody>
          <a:bodyPr/>
          <a:lstStyle/>
          <a:p>
            <a:r>
              <a:rPr kumimoji="1" lang="en-US" altLang="ja-JP"/>
              <a:t>2025/2/3</a:t>
            </a:r>
            <a:endParaRPr kumimoji="1" lang="ja-ES" altLang="en-US"/>
          </a:p>
        </p:txBody>
      </p:sp>
      <p:sp>
        <p:nvSpPr>
          <p:cNvPr id="5" name="フッター プレースホルダー 4">
            <a:extLst>
              <a:ext uri="{FF2B5EF4-FFF2-40B4-BE49-F238E27FC236}">
                <a16:creationId xmlns:a16="http://schemas.microsoft.com/office/drawing/2014/main" id="{03D3FE7B-7C5A-0CE4-04EA-83C0CAFE5B01}"/>
              </a:ext>
            </a:extLst>
          </p:cNvPr>
          <p:cNvSpPr>
            <a:spLocks noGrp="1"/>
          </p:cNvSpPr>
          <p:nvPr>
            <p:ph type="ftr" sz="quarter" idx="11"/>
          </p:nvPr>
        </p:nvSpPr>
        <p:spPr/>
        <p:txBody>
          <a:bodyPr/>
          <a:lstStyle/>
          <a:p>
            <a:r>
              <a:rPr kumimoji="1" lang="ja-JP" altLang="en-US"/>
              <a:t>修論発表会</a:t>
            </a:r>
            <a:endParaRPr kumimoji="1" lang="ja-ES" altLang="en-US"/>
          </a:p>
        </p:txBody>
      </p:sp>
      <p:sp>
        <p:nvSpPr>
          <p:cNvPr id="6" name="スライド番号プレースホルダー 5">
            <a:extLst>
              <a:ext uri="{FF2B5EF4-FFF2-40B4-BE49-F238E27FC236}">
                <a16:creationId xmlns:a16="http://schemas.microsoft.com/office/drawing/2014/main" id="{B7BDCA2D-712B-26EB-EA0C-B5C15F4B0CA1}"/>
              </a:ext>
            </a:extLst>
          </p:cNvPr>
          <p:cNvSpPr>
            <a:spLocks noGrp="1"/>
          </p:cNvSpPr>
          <p:nvPr>
            <p:ph type="sldNum" sz="quarter" idx="12"/>
          </p:nvPr>
        </p:nvSpPr>
        <p:spPr/>
        <p:txBody>
          <a:bodyPr/>
          <a:lstStyle/>
          <a:p>
            <a:fld id="{4B5EE96E-1216-F24C-9298-0DB3D5CB0411}" type="slidenum">
              <a:rPr kumimoji="1" lang="ja-ES" altLang="en-US" smtClean="0"/>
              <a:t>1</a:t>
            </a:fld>
            <a:endParaRPr kumimoji="1" lang="ja-ES" altLang="en-US"/>
          </a:p>
        </p:txBody>
      </p:sp>
    </p:spTree>
    <p:extLst>
      <p:ext uri="{BB962C8B-B14F-4D97-AF65-F5344CB8AC3E}">
        <p14:creationId xmlns:p14="http://schemas.microsoft.com/office/powerpoint/2010/main" val="2568140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3BA97-0B04-2743-0B07-CFCEEA14BD02}"/>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523E244-5077-DA92-7B1B-F163E73D6239}"/>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仰角</a:t>
            </a:r>
            <a:r>
              <a:rPr kumimoji="1" lang="en-US" altLang="ja-ES" sz="3600" dirty="0">
                <a:latin typeface="Meiryo" panose="020B0604030504040204" pitchFamily="34" charset="-128"/>
                <a:ea typeface="Meiryo" panose="020B0604030504040204" pitchFamily="34" charset="-128"/>
              </a:rPr>
              <a:t>DAQ</a:t>
            </a:r>
            <a:r>
              <a:rPr kumimoji="1" lang="ja-ES" altLang="en-US" sz="3600" dirty="0">
                <a:latin typeface="Meiryo" panose="020B0604030504040204" pitchFamily="34" charset="-128"/>
                <a:ea typeface="Meiryo" panose="020B0604030504040204" pitchFamily="34" charset="-128"/>
              </a:rPr>
              <a:t>の役割</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7E01655A-2B8E-A024-5941-564B40D9950E}"/>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C8FA9682-EC17-4C40-887A-18E8CC75E864}"/>
              </a:ext>
            </a:extLst>
          </p:cNvPr>
          <p:cNvSpPr>
            <a:spLocks noGrp="1"/>
          </p:cNvSpPr>
          <p:nvPr>
            <p:ph type="sldNum" sz="quarter" idx="12"/>
          </p:nvPr>
        </p:nvSpPr>
        <p:spPr/>
        <p:txBody>
          <a:bodyPr/>
          <a:lstStyle/>
          <a:p>
            <a:fld id="{A346F7B0-2C6C-2749-AD43-9AA6CBC0C428}" type="slidenum">
              <a:rPr kumimoji="1" lang="ja-JP" altLang="en-US" smtClean="0"/>
              <a:t>10</a:t>
            </a:fld>
            <a:endParaRPr kumimoji="1" lang="ja-JP" altLang="en-US"/>
          </a:p>
        </p:txBody>
      </p:sp>
      <p:sp>
        <p:nvSpPr>
          <p:cNvPr id="9" name="コンテンツ プレースホルダー 2">
            <a:extLst>
              <a:ext uri="{FF2B5EF4-FFF2-40B4-BE49-F238E27FC236}">
                <a16:creationId xmlns:a16="http://schemas.microsoft.com/office/drawing/2014/main" id="{F9C6CC6C-9CC8-D0CD-694E-0E6D5FB15890}"/>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75AEEC74-ECA3-9C99-2F74-D22BA31A413F}"/>
              </a:ext>
            </a:extLst>
          </p:cNvPr>
          <p:cNvSpPr>
            <a:spLocks noGrp="1"/>
          </p:cNvSpPr>
          <p:nvPr>
            <p:ph type="ftr" sz="quarter" idx="11"/>
          </p:nvPr>
        </p:nvSpPr>
        <p:spPr/>
        <p:txBody>
          <a:bodyPr/>
          <a:lstStyle/>
          <a:p>
            <a:r>
              <a:rPr kumimoji="1" lang="ja-JP" altLang="en-US"/>
              <a:t>修論発表会</a:t>
            </a:r>
            <a:endParaRPr kumimoji="1" lang="ja-ES" altLang="en-US"/>
          </a:p>
        </p:txBody>
      </p:sp>
      <p:grpSp>
        <p:nvGrpSpPr>
          <p:cNvPr id="7" name="グループ化 6">
            <a:extLst>
              <a:ext uri="{FF2B5EF4-FFF2-40B4-BE49-F238E27FC236}">
                <a16:creationId xmlns:a16="http://schemas.microsoft.com/office/drawing/2014/main" id="{108D03E3-0039-9429-C1B6-15F96C62A889}"/>
              </a:ext>
            </a:extLst>
          </p:cNvPr>
          <p:cNvGrpSpPr/>
          <p:nvPr/>
        </p:nvGrpSpPr>
        <p:grpSpPr>
          <a:xfrm>
            <a:off x="200598" y="1821831"/>
            <a:ext cx="5805617" cy="3233296"/>
            <a:chOff x="700421" y="857128"/>
            <a:chExt cx="9308749" cy="4809527"/>
          </a:xfrm>
        </p:grpSpPr>
        <p:grpSp>
          <p:nvGrpSpPr>
            <p:cNvPr id="10" name="グループ化 9">
              <a:extLst>
                <a:ext uri="{FF2B5EF4-FFF2-40B4-BE49-F238E27FC236}">
                  <a16:creationId xmlns:a16="http://schemas.microsoft.com/office/drawing/2014/main" id="{45295A14-2396-7380-11E7-05ABAC867962}"/>
                </a:ext>
              </a:extLst>
            </p:cNvPr>
            <p:cNvGrpSpPr/>
            <p:nvPr/>
          </p:nvGrpSpPr>
          <p:grpSpPr>
            <a:xfrm>
              <a:off x="700421" y="857128"/>
              <a:ext cx="9124701" cy="4809527"/>
              <a:chOff x="380381" y="1465135"/>
              <a:chExt cx="9124701" cy="4809527"/>
            </a:xfrm>
          </p:grpSpPr>
          <p:sp>
            <p:nvSpPr>
              <p:cNvPr id="18" name="正方形/長方形 17">
                <a:extLst>
                  <a:ext uri="{FF2B5EF4-FFF2-40B4-BE49-F238E27FC236}">
                    <a16:creationId xmlns:a16="http://schemas.microsoft.com/office/drawing/2014/main" id="{4549B342-0BBB-4323-C19E-D0F49BAB64B9}"/>
                  </a:ext>
                </a:extLst>
              </p:cNvPr>
              <p:cNvSpPr/>
              <p:nvPr/>
            </p:nvSpPr>
            <p:spPr>
              <a:xfrm>
                <a:off x="2494712" y="1465135"/>
                <a:ext cx="4075360" cy="4809527"/>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dirty="0"/>
              </a:p>
            </p:txBody>
          </p:sp>
          <p:grpSp>
            <p:nvGrpSpPr>
              <p:cNvPr id="19" name="グループ化 18">
                <a:extLst>
                  <a:ext uri="{FF2B5EF4-FFF2-40B4-BE49-F238E27FC236}">
                    <a16:creationId xmlns:a16="http://schemas.microsoft.com/office/drawing/2014/main" id="{2D52A7B7-087F-02E5-3346-64416CCFB3CC}"/>
                  </a:ext>
                </a:extLst>
              </p:cNvPr>
              <p:cNvGrpSpPr/>
              <p:nvPr/>
            </p:nvGrpSpPr>
            <p:grpSpPr>
              <a:xfrm>
                <a:off x="380381" y="2678028"/>
                <a:ext cx="9124701" cy="3113775"/>
                <a:chOff x="380381" y="2678028"/>
                <a:chExt cx="9124701" cy="3113775"/>
              </a:xfrm>
            </p:grpSpPr>
            <p:sp>
              <p:nvSpPr>
                <p:cNvPr id="20" name="テキスト ボックス 19">
                  <a:extLst>
                    <a:ext uri="{FF2B5EF4-FFF2-40B4-BE49-F238E27FC236}">
                      <a16:creationId xmlns:a16="http://schemas.microsoft.com/office/drawing/2014/main" id="{59B12758-4D4B-ABC8-D5B0-834F3F05C3F2}"/>
                    </a:ext>
                  </a:extLst>
                </p:cNvPr>
                <p:cNvSpPr txBox="1"/>
                <p:nvPr/>
              </p:nvSpPr>
              <p:spPr>
                <a:xfrm>
                  <a:off x="6562238" y="4405556"/>
                  <a:ext cx="2942844" cy="593244"/>
                </a:xfrm>
                <a:prstGeom prst="rect">
                  <a:avLst/>
                </a:prstGeom>
                <a:noFill/>
              </p:spPr>
              <p:txBody>
                <a:bodyPr wrap="square" rtlCol="0">
                  <a:spAutoFit/>
                </a:bodyPr>
                <a:lstStyle/>
                <a:p>
                  <a:r>
                    <a:rPr lang="ja-ES" altLang="en-US" sz="1600" dirty="0">
                      <a:latin typeface="Meiryo" panose="020B0604030504040204" pitchFamily="34" charset="-128"/>
                      <a:ea typeface="Meiryo" panose="020B0604030504040204" pitchFamily="34" charset="-128"/>
                    </a:rPr>
                    <a:t>回転台</a:t>
                  </a:r>
                  <a:endParaRPr lang="en-US" altLang="ja-ES" sz="1600" dirty="0">
                    <a:latin typeface="Meiryo" panose="020B0604030504040204" pitchFamily="34" charset="-128"/>
                    <a:ea typeface="Meiryo" panose="020B0604030504040204" pitchFamily="34" charset="-128"/>
                  </a:endParaRPr>
                </a:p>
              </p:txBody>
            </p:sp>
            <p:grpSp>
              <p:nvGrpSpPr>
                <p:cNvPr id="21" name="グループ化 20">
                  <a:extLst>
                    <a:ext uri="{FF2B5EF4-FFF2-40B4-BE49-F238E27FC236}">
                      <a16:creationId xmlns:a16="http://schemas.microsoft.com/office/drawing/2014/main" id="{14FB93E5-52CD-090C-1E4A-A528BEDED91A}"/>
                    </a:ext>
                  </a:extLst>
                </p:cNvPr>
                <p:cNvGrpSpPr/>
                <p:nvPr/>
              </p:nvGrpSpPr>
              <p:grpSpPr>
                <a:xfrm>
                  <a:off x="380381" y="2678028"/>
                  <a:ext cx="8468981" cy="3113775"/>
                  <a:chOff x="380381" y="2705737"/>
                  <a:chExt cx="8468981" cy="3113775"/>
                </a:xfrm>
              </p:grpSpPr>
              <p:sp>
                <p:nvSpPr>
                  <p:cNvPr id="22" name="テキスト ボックス 21">
                    <a:extLst>
                      <a:ext uri="{FF2B5EF4-FFF2-40B4-BE49-F238E27FC236}">
                        <a16:creationId xmlns:a16="http://schemas.microsoft.com/office/drawing/2014/main" id="{63B4FAB2-CF97-5C03-86AB-5480989E7A46}"/>
                      </a:ext>
                    </a:extLst>
                  </p:cNvPr>
                  <p:cNvSpPr txBox="1"/>
                  <p:nvPr/>
                </p:nvSpPr>
                <p:spPr>
                  <a:xfrm>
                    <a:off x="3120538" y="5226268"/>
                    <a:ext cx="2755392" cy="593244"/>
                  </a:xfrm>
                  <a:prstGeom prst="rect">
                    <a:avLst/>
                  </a:prstGeom>
                  <a:solidFill>
                    <a:schemeClr val="bg1"/>
                  </a:solidFill>
                  <a:ln w="38100">
                    <a:solidFill>
                      <a:srgbClr val="FF0000"/>
                    </a:solidFill>
                  </a:ln>
                </p:spPr>
                <p:txBody>
                  <a:bodyPr wrap="square" rtlCol="0">
                    <a:spAutoFit/>
                  </a:bodyPr>
                  <a:lstStyle/>
                  <a:p>
                    <a:pPr algn="ctr"/>
                    <a:r>
                      <a:rPr kumimoji="1" lang="ja-ES" altLang="en-US" sz="1600" dirty="0">
                        <a:latin typeface="Meiryo" panose="020B0604030504040204" pitchFamily="34" charset="-128"/>
                        <a:ea typeface="Meiryo" panose="020B0604030504040204" pitchFamily="34" charset="-128"/>
                      </a:rPr>
                      <a:t>方位角</a:t>
                    </a:r>
                    <a:r>
                      <a:rPr kumimoji="1" lang="ja-JP" altLang="en-US" sz="1600">
                        <a:latin typeface="Meiryo" panose="020B0604030504040204" pitchFamily="34" charset="-128"/>
                        <a:ea typeface="Meiryo" panose="020B0604030504040204" pitchFamily="34" charset="-128"/>
                      </a:rPr>
                      <a:t> </a:t>
                    </a:r>
                    <a:r>
                      <a:rPr kumimoji="1" lang="en-US" altLang="ja-JP" sz="1600" dirty="0">
                        <a:latin typeface="Meiryo" panose="020B0604030504040204" pitchFamily="34" charset="-128"/>
                        <a:ea typeface="Meiryo" panose="020B0604030504040204" pitchFamily="34" charset="-128"/>
                      </a:rPr>
                      <a:t>DAQ</a:t>
                    </a:r>
                    <a:endParaRPr kumimoji="1" lang="ja-ES" altLang="en-US" sz="1600" dirty="0">
                      <a:latin typeface="Meiryo" panose="020B0604030504040204" pitchFamily="34" charset="-128"/>
                      <a:ea typeface="Meiryo" panose="020B0604030504040204" pitchFamily="34" charset="-128"/>
                    </a:endParaRPr>
                  </a:p>
                </p:txBody>
              </p:sp>
              <p:cxnSp>
                <p:nvCxnSpPr>
                  <p:cNvPr id="23" name="直線コネクタ 22">
                    <a:extLst>
                      <a:ext uri="{FF2B5EF4-FFF2-40B4-BE49-F238E27FC236}">
                        <a16:creationId xmlns:a16="http://schemas.microsoft.com/office/drawing/2014/main" id="{4DD6C3E4-2356-E94E-E58B-678CCC75C23B}"/>
                      </a:ext>
                    </a:extLst>
                  </p:cNvPr>
                  <p:cNvCxnSpPr>
                    <a:cxnSpLocks/>
                  </p:cNvCxnSpPr>
                  <p:nvPr/>
                </p:nvCxnSpPr>
                <p:spPr>
                  <a:xfrm>
                    <a:off x="2624005" y="4933225"/>
                    <a:ext cx="3712891" cy="0"/>
                  </a:xfrm>
                  <a:prstGeom prst="line">
                    <a:avLst/>
                  </a:prstGeom>
                  <a:ln w="571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4" name="右矢印 23">
                    <a:extLst>
                      <a:ext uri="{FF2B5EF4-FFF2-40B4-BE49-F238E27FC236}">
                        <a16:creationId xmlns:a16="http://schemas.microsoft.com/office/drawing/2014/main" id="{FB05CF49-731E-53CF-2A21-3AC781DC75A1}"/>
                      </a:ext>
                    </a:extLst>
                  </p:cNvPr>
                  <p:cNvSpPr/>
                  <p:nvPr/>
                </p:nvSpPr>
                <p:spPr>
                  <a:xfrm rot="10800000">
                    <a:off x="6483829" y="4886339"/>
                    <a:ext cx="1301319" cy="93771"/>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5" name="テキスト ボックス 24">
                    <a:extLst>
                      <a:ext uri="{FF2B5EF4-FFF2-40B4-BE49-F238E27FC236}">
                        <a16:creationId xmlns:a16="http://schemas.microsoft.com/office/drawing/2014/main" id="{74DC172C-4F27-D433-5ED5-0DB3A4F16D90}"/>
                      </a:ext>
                    </a:extLst>
                  </p:cNvPr>
                  <p:cNvSpPr txBox="1"/>
                  <p:nvPr/>
                </p:nvSpPr>
                <p:spPr>
                  <a:xfrm>
                    <a:off x="380381" y="2705737"/>
                    <a:ext cx="2755392" cy="593244"/>
                  </a:xfrm>
                  <a:prstGeom prst="rect">
                    <a:avLst/>
                  </a:prstGeom>
                  <a:noFill/>
                  <a:ln w="38100">
                    <a:solidFill>
                      <a:srgbClr val="FF0000"/>
                    </a:solidFill>
                  </a:ln>
                </p:spPr>
                <p:txBody>
                  <a:bodyPr wrap="square" rtlCol="0">
                    <a:spAutoFit/>
                  </a:bodyPr>
                  <a:lstStyle/>
                  <a:p>
                    <a:pPr algn="ctr"/>
                    <a:r>
                      <a:rPr kumimoji="1" lang="en-US" altLang="ja-ES" sz="1600" dirty="0">
                        <a:latin typeface="Meiryo" panose="020B0604030504040204" pitchFamily="34" charset="-128"/>
                        <a:ea typeface="Meiryo" panose="020B0604030504040204" pitchFamily="34" charset="-128"/>
                      </a:rPr>
                      <a:t>MKID</a:t>
                    </a:r>
                    <a:r>
                      <a:rPr kumimoji="1" lang="ja-JP" altLang="en-US" sz="1600">
                        <a:latin typeface="Meiryo" panose="020B0604030504040204" pitchFamily="34" charset="-128"/>
                        <a:ea typeface="Meiryo" panose="020B0604030504040204" pitchFamily="34" charset="-128"/>
                      </a:rPr>
                      <a:t> </a:t>
                    </a:r>
                    <a:r>
                      <a:rPr kumimoji="1" lang="en-US" altLang="ja-JP" sz="1600" dirty="0">
                        <a:latin typeface="Meiryo" panose="020B0604030504040204" pitchFamily="34" charset="-128"/>
                        <a:ea typeface="Meiryo" panose="020B0604030504040204" pitchFamily="34" charset="-128"/>
                      </a:rPr>
                      <a:t>DAQ</a:t>
                    </a:r>
                    <a:endParaRPr kumimoji="1" lang="ja-ES" altLang="en-US" sz="1600" dirty="0">
                      <a:latin typeface="Meiryo" panose="020B0604030504040204" pitchFamily="34" charset="-128"/>
                      <a:ea typeface="Meiryo" panose="020B0604030504040204" pitchFamily="34" charset="-128"/>
                    </a:endParaRPr>
                  </a:p>
                </p:txBody>
              </p:sp>
              <p:sp>
                <p:nvSpPr>
                  <p:cNvPr id="26" name="テキスト ボックス 25">
                    <a:extLst>
                      <a:ext uri="{FF2B5EF4-FFF2-40B4-BE49-F238E27FC236}">
                        <a16:creationId xmlns:a16="http://schemas.microsoft.com/office/drawing/2014/main" id="{3CE71349-84EC-C601-0C97-77C52831F0EB}"/>
                      </a:ext>
                    </a:extLst>
                  </p:cNvPr>
                  <p:cNvSpPr txBox="1"/>
                  <p:nvPr/>
                </p:nvSpPr>
                <p:spPr>
                  <a:xfrm>
                    <a:off x="3756731" y="3882318"/>
                    <a:ext cx="2755392" cy="593244"/>
                  </a:xfrm>
                  <a:prstGeom prst="rect">
                    <a:avLst/>
                  </a:prstGeom>
                  <a:solidFill>
                    <a:srgbClr val="FFC000"/>
                  </a:solidFill>
                  <a:ln w="38100">
                    <a:solidFill>
                      <a:srgbClr val="FF0000"/>
                    </a:solidFill>
                  </a:ln>
                </p:spPr>
                <p:txBody>
                  <a:bodyPr wrap="square" rtlCol="0">
                    <a:spAutoFit/>
                  </a:bodyPr>
                  <a:lstStyle/>
                  <a:p>
                    <a:pPr algn="ctr"/>
                    <a:r>
                      <a:rPr kumimoji="1" lang="ja-ES" altLang="en-US" sz="1600" dirty="0">
                        <a:latin typeface="Meiryo" panose="020B0604030504040204" pitchFamily="34" charset="-128"/>
                        <a:ea typeface="Meiryo" panose="020B0604030504040204" pitchFamily="34" charset="-128"/>
                      </a:rPr>
                      <a:t>仰角</a:t>
                    </a:r>
                    <a:r>
                      <a:rPr kumimoji="1" lang="en-US" altLang="ja-ES" sz="1600" dirty="0">
                        <a:latin typeface="Meiryo" panose="020B0604030504040204" pitchFamily="34" charset="-128"/>
                        <a:ea typeface="Meiryo" panose="020B0604030504040204" pitchFamily="34" charset="-128"/>
                      </a:rPr>
                      <a:t> DAQ</a:t>
                    </a:r>
                    <a:endParaRPr kumimoji="1" lang="ja-ES" altLang="en-US" sz="1600" dirty="0">
                      <a:latin typeface="Meiryo" panose="020B0604030504040204" pitchFamily="34" charset="-128"/>
                      <a:ea typeface="Meiryo" panose="020B0604030504040204" pitchFamily="34" charset="-128"/>
                    </a:endParaRPr>
                  </a:p>
                </p:txBody>
              </p:sp>
              <p:cxnSp>
                <p:nvCxnSpPr>
                  <p:cNvPr id="27" name="カギ線コネクタ 26">
                    <a:extLst>
                      <a:ext uri="{FF2B5EF4-FFF2-40B4-BE49-F238E27FC236}">
                        <a16:creationId xmlns:a16="http://schemas.microsoft.com/office/drawing/2014/main" id="{E151E5AE-A408-8C7C-2BA7-F6B48C65362F}"/>
                      </a:ext>
                    </a:extLst>
                  </p:cNvPr>
                  <p:cNvCxnSpPr>
                    <a:cxnSpLocks/>
                    <a:stCxn id="25" idx="3"/>
                    <a:endCxn id="14" idx="0"/>
                  </p:cNvCxnSpPr>
                  <p:nvPr/>
                </p:nvCxnSpPr>
                <p:spPr>
                  <a:xfrm>
                    <a:off x="3135772" y="3002359"/>
                    <a:ext cx="5713590" cy="912100"/>
                  </a:xfrm>
                  <a:prstGeom prst="bentConnector2">
                    <a:avLst/>
                  </a:prstGeom>
                  <a:ln w="1079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曲線コネクタ 27">
                    <a:extLst>
                      <a:ext uri="{FF2B5EF4-FFF2-40B4-BE49-F238E27FC236}">
                        <a16:creationId xmlns:a16="http://schemas.microsoft.com/office/drawing/2014/main" id="{FB1142C5-05CC-38F0-74EE-332AF1698B1C}"/>
                      </a:ext>
                    </a:extLst>
                  </p:cNvPr>
                  <p:cNvCxnSpPr>
                    <a:cxnSpLocks/>
                    <a:stCxn id="25" idx="2"/>
                    <a:endCxn id="22" idx="1"/>
                  </p:cNvCxnSpPr>
                  <p:nvPr/>
                </p:nvCxnSpPr>
                <p:spPr>
                  <a:xfrm rot="16200000" flipH="1">
                    <a:off x="1327353" y="3729703"/>
                    <a:ext cx="2223909" cy="1362461"/>
                  </a:xfrm>
                  <a:prstGeom prst="curvedConnector2">
                    <a:avLst/>
                  </a:prstGeom>
                  <a:ln w="10795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4017489B-7048-98A5-6A8F-0A907B80C8D4}"/>
                      </a:ext>
                    </a:extLst>
                  </p:cNvPr>
                  <p:cNvSpPr txBox="1"/>
                  <p:nvPr/>
                </p:nvSpPr>
                <p:spPr>
                  <a:xfrm>
                    <a:off x="1503998" y="4073754"/>
                    <a:ext cx="1120007" cy="593244"/>
                  </a:xfrm>
                  <a:prstGeom prst="rect">
                    <a:avLst/>
                  </a:prstGeom>
                  <a:solidFill>
                    <a:schemeClr val="bg1"/>
                  </a:solidFill>
                  <a:ln w="38100">
                    <a:solidFill>
                      <a:srgbClr val="FF0000"/>
                    </a:solidFill>
                  </a:ln>
                </p:spPr>
                <p:txBody>
                  <a:bodyPr wrap="square" rtlCol="0">
                    <a:spAutoFit/>
                  </a:bodyPr>
                  <a:lstStyle/>
                  <a:p>
                    <a:r>
                      <a:rPr lang="ja-ES" altLang="en-US" sz="1600" dirty="0">
                        <a:latin typeface="Meiryo" panose="020B0604030504040204" pitchFamily="34" charset="-128"/>
                        <a:ea typeface="Meiryo" panose="020B0604030504040204" pitchFamily="34" charset="-128"/>
                      </a:rPr>
                      <a:t>同期</a:t>
                    </a:r>
                    <a:endParaRPr kumimoji="1" lang="ja-ES" altLang="en-US" sz="1600" dirty="0">
                      <a:latin typeface="Meiryo" panose="020B0604030504040204" pitchFamily="34" charset="-128"/>
                      <a:ea typeface="Meiryo" panose="020B0604030504040204" pitchFamily="34" charset="-128"/>
                    </a:endParaRPr>
                  </a:p>
                </p:txBody>
              </p:sp>
            </p:grpSp>
          </p:grpSp>
        </p:grpSp>
        <p:sp>
          <p:nvSpPr>
            <p:cNvPr id="11" name="下矢印 10">
              <a:extLst>
                <a:ext uri="{FF2B5EF4-FFF2-40B4-BE49-F238E27FC236}">
                  <a16:creationId xmlns:a16="http://schemas.microsoft.com/office/drawing/2014/main" id="{830230F4-9FB7-56B6-AA27-D84437BFDBE3}"/>
                </a:ext>
              </a:extLst>
            </p:cNvPr>
            <p:cNvSpPr/>
            <p:nvPr/>
          </p:nvSpPr>
          <p:spPr>
            <a:xfrm rot="16200000" flipH="1">
              <a:off x="7673053" y="2814958"/>
              <a:ext cx="80113" cy="1516345"/>
            </a:xfrm>
            <a:prstGeom prst="downArrow">
              <a:avLst/>
            </a:prstGeom>
            <a:solidFill>
              <a:srgbClr val="0070C0"/>
            </a:solidFill>
            <a:ln w="104775">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2" name="下矢印 11">
              <a:extLst>
                <a:ext uri="{FF2B5EF4-FFF2-40B4-BE49-F238E27FC236}">
                  <a16:creationId xmlns:a16="http://schemas.microsoft.com/office/drawing/2014/main" id="{4302560C-AF6D-1280-B560-D96EFFEC4477}"/>
                </a:ext>
              </a:extLst>
            </p:cNvPr>
            <p:cNvSpPr/>
            <p:nvPr/>
          </p:nvSpPr>
          <p:spPr>
            <a:xfrm rot="16200000" flipH="1">
              <a:off x="7264583" y="3669788"/>
              <a:ext cx="379449" cy="2437079"/>
            </a:xfrm>
            <a:prstGeom prst="down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3" name="テキスト ボックス 12">
              <a:extLst>
                <a:ext uri="{FF2B5EF4-FFF2-40B4-BE49-F238E27FC236}">
                  <a16:creationId xmlns:a16="http://schemas.microsoft.com/office/drawing/2014/main" id="{CED1ED87-6057-0B3F-D5CC-A2160E78A249}"/>
                </a:ext>
              </a:extLst>
            </p:cNvPr>
            <p:cNvSpPr txBox="1"/>
            <p:nvPr/>
          </p:nvSpPr>
          <p:spPr>
            <a:xfrm>
              <a:off x="8716143" y="4631502"/>
              <a:ext cx="1057560" cy="593244"/>
            </a:xfrm>
            <a:prstGeom prst="rect">
              <a:avLst/>
            </a:prstGeom>
            <a:solidFill>
              <a:schemeClr val="bg1"/>
            </a:solidFill>
            <a:ln w="38100">
              <a:solidFill>
                <a:srgbClr val="FF0000"/>
              </a:solidFill>
            </a:ln>
          </p:spPr>
          <p:txBody>
            <a:bodyPr wrap="square" rtlCol="0">
              <a:spAutoFit/>
            </a:bodyPr>
            <a:lstStyle/>
            <a:p>
              <a:pPr algn="ctr"/>
              <a:r>
                <a:rPr kumimoji="1" lang="en-US" altLang="ja-ES" sz="1600" dirty="0">
                  <a:latin typeface="Meiryo" panose="020B0604030504040204" pitchFamily="34" charset="-128"/>
                  <a:ea typeface="Meiryo" panose="020B0604030504040204" pitchFamily="34" charset="-128"/>
                </a:rPr>
                <a:t>PC</a:t>
              </a:r>
              <a:endParaRPr kumimoji="1" lang="ja-ES" altLang="en-US" sz="1600" dirty="0">
                <a:latin typeface="Meiryo" panose="020B0604030504040204" pitchFamily="34" charset="-128"/>
                <a:ea typeface="Meiryo" panose="020B0604030504040204" pitchFamily="34" charset="-128"/>
              </a:endParaRPr>
            </a:p>
          </p:txBody>
        </p:sp>
        <p:sp>
          <p:nvSpPr>
            <p:cNvPr id="14" name="テキスト ボックス 13">
              <a:extLst>
                <a:ext uri="{FF2B5EF4-FFF2-40B4-BE49-F238E27FC236}">
                  <a16:creationId xmlns:a16="http://schemas.microsoft.com/office/drawing/2014/main" id="{98CFA01D-0F01-F722-30AA-93BA89BB554B}"/>
                </a:ext>
              </a:extLst>
            </p:cNvPr>
            <p:cNvSpPr txBox="1"/>
            <p:nvPr/>
          </p:nvSpPr>
          <p:spPr>
            <a:xfrm>
              <a:off x="8640621" y="3278742"/>
              <a:ext cx="1057560" cy="593244"/>
            </a:xfrm>
            <a:prstGeom prst="rect">
              <a:avLst/>
            </a:prstGeom>
            <a:solidFill>
              <a:schemeClr val="bg1"/>
            </a:solidFill>
            <a:ln w="38100">
              <a:solidFill>
                <a:srgbClr val="FF0000"/>
              </a:solidFill>
            </a:ln>
          </p:spPr>
          <p:txBody>
            <a:bodyPr wrap="square" rtlCol="0">
              <a:spAutoFit/>
            </a:bodyPr>
            <a:lstStyle/>
            <a:p>
              <a:pPr algn="ctr"/>
              <a:r>
                <a:rPr kumimoji="1" lang="en-US" altLang="ja-ES" sz="1600" dirty="0">
                  <a:latin typeface="Meiryo" panose="020B0604030504040204" pitchFamily="34" charset="-128"/>
                  <a:ea typeface="Meiryo" panose="020B0604030504040204" pitchFamily="34" charset="-128"/>
                </a:rPr>
                <a:t>PC</a:t>
              </a:r>
              <a:endParaRPr kumimoji="1" lang="ja-ES" altLang="en-US" sz="1600" dirty="0">
                <a:latin typeface="Meiryo" panose="020B0604030504040204" pitchFamily="34" charset="-128"/>
                <a:ea typeface="Meiryo" panose="020B0604030504040204" pitchFamily="34" charset="-128"/>
              </a:endParaRPr>
            </a:p>
          </p:txBody>
        </p:sp>
        <p:sp>
          <p:nvSpPr>
            <p:cNvPr id="15" name="テキスト ボックス 14">
              <a:extLst>
                <a:ext uri="{FF2B5EF4-FFF2-40B4-BE49-F238E27FC236}">
                  <a16:creationId xmlns:a16="http://schemas.microsoft.com/office/drawing/2014/main" id="{72FAE932-2432-FF42-415F-7A83C703360C}"/>
                </a:ext>
              </a:extLst>
            </p:cNvPr>
            <p:cNvSpPr txBox="1"/>
            <p:nvPr/>
          </p:nvSpPr>
          <p:spPr>
            <a:xfrm>
              <a:off x="7066326" y="2983624"/>
              <a:ext cx="2942844" cy="593244"/>
            </a:xfrm>
            <a:prstGeom prst="rect">
              <a:avLst/>
            </a:prstGeom>
            <a:noFill/>
          </p:spPr>
          <p:txBody>
            <a:bodyPr wrap="square" rtlCol="0">
              <a:spAutoFit/>
            </a:bodyPr>
            <a:lstStyle/>
            <a:p>
              <a:r>
                <a:rPr lang="en-US" altLang="ja-ES" sz="1600" dirty="0">
                  <a:latin typeface="Meiryo" panose="020B0604030504040204" pitchFamily="34" charset="-128"/>
                  <a:ea typeface="Meiryo" panose="020B0604030504040204" pitchFamily="34" charset="-128"/>
                </a:rPr>
                <a:t>1kSPS</a:t>
              </a:r>
            </a:p>
          </p:txBody>
        </p:sp>
        <p:sp>
          <p:nvSpPr>
            <p:cNvPr id="16" name="テキスト ボックス 15">
              <a:extLst>
                <a:ext uri="{FF2B5EF4-FFF2-40B4-BE49-F238E27FC236}">
                  <a16:creationId xmlns:a16="http://schemas.microsoft.com/office/drawing/2014/main" id="{99061698-A7F7-B57A-071E-481773ED707B}"/>
                </a:ext>
              </a:extLst>
            </p:cNvPr>
            <p:cNvSpPr txBox="1"/>
            <p:nvPr/>
          </p:nvSpPr>
          <p:spPr>
            <a:xfrm>
              <a:off x="7066326" y="4334880"/>
              <a:ext cx="2942844" cy="593244"/>
            </a:xfrm>
            <a:prstGeom prst="rect">
              <a:avLst/>
            </a:prstGeom>
            <a:noFill/>
          </p:spPr>
          <p:txBody>
            <a:bodyPr wrap="square" rtlCol="0">
              <a:spAutoFit/>
            </a:bodyPr>
            <a:lstStyle/>
            <a:p>
              <a:r>
                <a:rPr lang="en-US" altLang="ja-ES" sz="1600" dirty="0">
                  <a:latin typeface="Meiryo" panose="020B0604030504040204" pitchFamily="34" charset="-128"/>
                  <a:ea typeface="Meiryo" panose="020B0604030504040204" pitchFamily="34" charset="-128"/>
                </a:rPr>
                <a:t>1kSPS</a:t>
              </a:r>
            </a:p>
          </p:txBody>
        </p:sp>
        <p:sp>
          <p:nvSpPr>
            <p:cNvPr id="17" name="テキスト ボックス 16">
              <a:extLst>
                <a:ext uri="{FF2B5EF4-FFF2-40B4-BE49-F238E27FC236}">
                  <a16:creationId xmlns:a16="http://schemas.microsoft.com/office/drawing/2014/main" id="{FE9723E9-BBD3-36F8-948D-2538463BEAFB}"/>
                </a:ext>
              </a:extLst>
            </p:cNvPr>
            <p:cNvSpPr txBox="1"/>
            <p:nvPr/>
          </p:nvSpPr>
          <p:spPr>
            <a:xfrm>
              <a:off x="6436083" y="1827457"/>
              <a:ext cx="2942844" cy="593244"/>
            </a:xfrm>
            <a:prstGeom prst="rect">
              <a:avLst/>
            </a:prstGeom>
            <a:noFill/>
          </p:spPr>
          <p:txBody>
            <a:bodyPr wrap="square" rtlCol="0">
              <a:spAutoFit/>
            </a:bodyPr>
            <a:lstStyle/>
            <a:p>
              <a:r>
                <a:rPr lang="en-US" altLang="ja-ES" sz="1600" dirty="0">
                  <a:latin typeface="Meiryo" panose="020B0604030504040204" pitchFamily="34" charset="-128"/>
                  <a:ea typeface="Meiryo" panose="020B0604030504040204" pitchFamily="34" charset="-128"/>
                </a:rPr>
                <a:t>1kSPS</a:t>
              </a:r>
            </a:p>
          </p:txBody>
        </p:sp>
      </p:grpSp>
      <p:grpSp>
        <p:nvGrpSpPr>
          <p:cNvPr id="30" name="グループ化 29">
            <a:extLst>
              <a:ext uri="{FF2B5EF4-FFF2-40B4-BE49-F238E27FC236}">
                <a16:creationId xmlns:a16="http://schemas.microsoft.com/office/drawing/2014/main" id="{B9ACBA6A-DBC9-DCE8-DA03-E9E3084A7D7D}"/>
              </a:ext>
            </a:extLst>
          </p:cNvPr>
          <p:cNvGrpSpPr/>
          <p:nvPr/>
        </p:nvGrpSpPr>
        <p:grpSpPr>
          <a:xfrm>
            <a:off x="6298462" y="1860070"/>
            <a:ext cx="5622804" cy="3229847"/>
            <a:chOff x="380381" y="1465135"/>
            <a:chExt cx="9046293" cy="4809527"/>
          </a:xfrm>
        </p:grpSpPr>
        <p:sp>
          <p:nvSpPr>
            <p:cNvPr id="31" name="正方形/長方形 30">
              <a:extLst>
                <a:ext uri="{FF2B5EF4-FFF2-40B4-BE49-F238E27FC236}">
                  <a16:creationId xmlns:a16="http://schemas.microsoft.com/office/drawing/2014/main" id="{399EB698-162C-1BC6-D507-1D03F2A451C8}"/>
                </a:ext>
              </a:extLst>
            </p:cNvPr>
            <p:cNvSpPr/>
            <p:nvPr/>
          </p:nvSpPr>
          <p:spPr>
            <a:xfrm>
              <a:off x="2494712" y="1465135"/>
              <a:ext cx="4075360" cy="4809527"/>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dirty="0"/>
            </a:p>
          </p:txBody>
        </p:sp>
        <p:grpSp>
          <p:nvGrpSpPr>
            <p:cNvPr id="32" name="グループ化 31">
              <a:extLst>
                <a:ext uri="{FF2B5EF4-FFF2-40B4-BE49-F238E27FC236}">
                  <a16:creationId xmlns:a16="http://schemas.microsoft.com/office/drawing/2014/main" id="{AEA09DA3-5918-959D-15F1-D1A5C53A43F0}"/>
                </a:ext>
              </a:extLst>
            </p:cNvPr>
            <p:cNvGrpSpPr/>
            <p:nvPr/>
          </p:nvGrpSpPr>
          <p:grpSpPr>
            <a:xfrm>
              <a:off x="380381" y="2678028"/>
              <a:ext cx="9046293" cy="3055161"/>
              <a:chOff x="380381" y="2678028"/>
              <a:chExt cx="9046293" cy="3055161"/>
            </a:xfrm>
          </p:grpSpPr>
          <p:sp>
            <p:nvSpPr>
              <p:cNvPr id="33" name="テキスト ボックス 32">
                <a:extLst>
                  <a:ext uri="{FF2B5EF4-FFF2-40B4-BE49-F238E27FC236}">
                    <a16:creationId xmlns:a16="http://schemas.microsoft.com/office/drawing/2014/main" id="{8F6EF5C9-A60D-A807-CFA1-2740B0E85A58}"/>
                  </a:ext>
                </a:extLst>
              </p:cNvPr>
              <p:cNvSpPr txBox="1"/>
              <p:nvPr/>
            </p:nvSpPr>
            <p:spPr>
              <a:xfrm>
                <a:off x="6483829" y="4449156"/>
                <a:ext cx="2942845" cy="559887"/>
              </a:xfrm>
              <a:prstGeom prst="rect">
                <a:avLst/>
              </a:prstGeom>
              <a:noFill/>
            </p:spPr>
            <p:txBody>
              <a:bodyPr wrap="square" rtlCol="0">
                <a:spAutoFit/>
              </a:bodyPr>
              <a:lstStyle/>
              <a:p>
                <a:r>
                  <a:rPr lang="ja-ES" altLang="en-US" sz="1600" dirty="0">
                    <a:latin typeface="Meiryo" panose="020B0604030504040204" pitchFamily="34" charset="-128"/>
                    <a:ea typeface="Meiryo" panose="020B0604030504040204" pitchFamily="34" charset="-128"/>
                  </a:rPr>
                  <a:t>回転台</a:t>
                </a:r>
                <a:endParaRPr lang="en-US" altLang="ja-ES" sz="1600" dirty="0">
                  <a:latin typeface="Meiryo" panose="020B0604030504040204" pitchFamily="34" charset="-128"/>
                  <a:ea typeface="Meiryo" panose="020B0604030504040204" pitchFamily="34" charset="-128"/>
                </a:endParaRPr>
              </a:p>
            </p:txBody>
          </p:sp>
          <p:grpSp>
            <p:nvGrpSpPr>
              <p:cNvPr id="34" name="グループ化 33">
                <a:extLst>
                  <a:ext uri="{FF2B5EF4-FFF2-40B4-BE49-F238E27FC236}">
                    <a16:creationId xmlns:a16="http://schemas.microsoft.com/office/drawing/2014/main" id="{2D28166A-D326-CD73-C7EC-8985438F63C4}"/>
                  </a:ext>
                </a:extLst>
              </p:cNvPr>
              <p:cNvGrpSpPr/>
              <p:nvPr/>
            </p:nvGrpSpPr>
            <p:grpSpPr>
              <a:xfrm>
                <a:off x="380381" y="2678028"/>
                <a:ext cx="7588379" cy="3055161"/>
                <a:chOff x="380381" y="2705737"/>
                <a:chExt cx="7588379" cy="3055161"/>
              </a:xfrm>
            </p:grpSpPr>
            <p:sp>
              <p:nvSpPr>
                <p:cNvPr id="35" name="テキスト ボックス 34">
                  <a:extLst>
                    <a:ext uri="{FF2B5EF4-FFF2-40B4-BE49-F238E27FC236}">
                      <a16:creationId xmlns:a16="http://schemas.microsoft.com/office/drawing/2014/main" id="{DA333EB9-F8D4-BD54-8325-880A044765A1}"/>
                    </a:ext>
                  </a:extLst>
                </p:cNvPr>
                <p:cNvSpPr txBox="1"/>
                <p:nvPr/>
              </p:nvSpPr>
              <p:spPr>
                <a:xfrm>
                  <a:off x="3136329" y="5201011"/>
                  <a:ext cx="2755391" cy="559887"/>
                </a:xfrm>
                <a:prstGeom prst="rect">
                  <a:avLst/>
                </a:prstGeom>
                <a:solidFill>
                  <a:schemeClr val="bg1"/>
                </a:solidFill>
                <a:ln w="38100">
                  <a:solidFill>
                    <a:srgbClr val="FF0000"/>
                  </a:solidFill>
                </a:ln>
              </p:spPr>
              <p:txBody>
                <a:bodyPr wrap="square" rtlCol="0">
                  <a:spAutoFit/>
                </a:bodyPr>
                <a:lstStyle/>
                <a:p>
                  <a:pPr algn="ctr"/>
                  <a:r>
                    <a:rPr kumimoji="1" lang="ja-ES" altLang="en-US" sz="1600" dirty="0">
                      <a:latin typeface="Meiryo" panose="020B0604030504040204" pitchFamily="34" charset="-128"/>
                      <a:ea typeface="Meiryo" panose="020B0604030504040204" pitchFamily="34" charset="-128"/>
                    </a:rPr>
                    <a:t>方位角</a:t>
                  </a:r>
                  <a:r>
                    <a:rPr kumimoji="1" lang="ja-JP" altLang="en-US" sz="1600">
                      <a:latin typeface="Meiryo" panose="020B0604030504040204" pitchFamily="34" charset="-128"/>
                      <a:ea typeface="Meiryo" panose="020B0604030504040204" pitchFamily="34" charset="-128"/>
                    </a:rPr>
                    <a:t> </a:t>
                  </a:r>
                  <a:r>
                    <a:rPr kumimoji="1" lang="en-US" altLang="ja-JP" sz="1600" dirty="0">
                      <a:latin typeface="Meiryo" panose="020B0604030504040204" pitchFamily="34" charset="-128"/>
                      <a:ea typeface="Meiryo" panose="020B0604030504040204" pitchFamily="34" charset="-128"/>
                    </a:rPr>
                    <a:t>DAQ</a:t>
                  </a:r>
                  <a:endParaRPr kumimoji="1" lang="ja-ES" altLang="en-US" sz="1600" dirty="0">
                    <a:latin typeface="Meiryo" panose="020B0604030504040204" pitchFamily="34" charset="-128"/>
                    <a:ea typeface="Meiryo" panose="020B0604030504040204" pitchFamily="34" charset="-128"/>
                  </a:endParaRPr>
                </a:p>
              </p:txBody>
            </p:sp>
            <p:cxnSp>
              <p:nvCxnSpPr>
                <p:cNvPr id="36" name="直線コネクタ 35">
                  <a:extLst>
                    <a:ext uri="{FF2B5EF4-FFF2-40B4-BE49-F238E27FC236}">
                      <a16:creationId xmlns:a16="http://schemas.microsoft.com/office/drawing/2014/main" id="{10323AF3-D97D-11B7-A284-B7740915E410}"/>
                    </a:ext>
                  </a:extLst>
                </p:cNvPr>
                <p:cNvCxnSpPr>
                  <a:cxnSpLocks/>
                </p:cNvCxnSpPr>
                <p:nvPr/>
              </p:nvCxnSpPr>
              <p:spPr>
                <a:xfrm>
                  <a:off x="2865225" y="4933224"/>
                  <a:ext cx="3471672" cy="0"/>
                </a:xfrm>
                <a:prstGeom prst="line">
                  <a:avLst/>
                </a:prstGeom>
                <a:ln w="571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37" name="右矢印 36">
                  <a:extLst>
                    <a:ext uri="{FF2B5EF4-FFF2-40B4-BE49-F238E27FC236}">
                      <a16:creationId xmlns:a16="http://schemas.microsoft.com/office/drawing/2014/main" id="{BEC9A9EC-030D-3AA3-E07E-C613E2BFBE33}"/>
                    </a:ext>
                  </a:extLst>
                </p:cNvPr>
                <p:cNvSpPr/>
                <p:nvPr/>
              </p:nvSpPr>
              <p:spPr>
                <a:xfrm rot="10800000">
                  <a:off x="6483829" y="4886339"/>
                  <a:ext cx="1301319" cy="93771"/>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dirty="0"/>
                </a:p>
              </p:txBody>
            </p:sp>
            <p:sp>
              <p:nvSpPr>
                <p:cNvPr id="38" name="テキスト ボックス 37">
                  <a:extLst>
                    <a:ext uri="{FF2B5EF4-FFF2-40B4-BE49-F238E27FC236}">
                      <a16:creationId xmlns:a16="http://schemas.microsoft.com/office/drawing/2014/main" id="{C96E6C0D-4FE2-E804-E981-8B7CE7DB641E}"/>
                    </a:ext>
                  </a:extLst>
                </p:cNvPr>
                <p:cNvSpPr txBox="1"/>
                <p:nvPr/>
              </p:nvSpPr>
              <p:spPr>
                <a:xfrm>
                  <a:off x="380381" y="2705737"/>
                  <a:ext cx="2755391" cy="559887"/>
                </a:xfrm>
                <a:prstGeom prst="rect">
                  <a:avLst/>
                </a:prstGeom>
                <a:noFill/>
                <a:ln w="38100">
                  <a:solidFill>
                    <a:srgbClr val="FF0000"/>
                  </a:solidFill>
                </a:ln>
              </p:spPr>
              <p:txBody>
                <a:bodyPr wrap="square" rtlCol="0">
                  <a:spAutoFit/>
                </a:bodyPr>
                <a:lstStyle/>
                <a:p>
                  <a:pPr algn="ctr"/>
                  <a:r>
                    <a:rPr kumimoji="1" lang="en-US" altLang="ja-ES" sz="1600" dirty="0">
                      <a:latin typeface="Meiryo" panose="020B0604030504040204" pitchFamily="34" charset="-128"/>
                      <a:ea typeface="Meiryo" panose="020B0604030504040204" pitchFamily="34" charset="-128"/>
                    </a:rPr>
                    <a:t>MKID</a:t>
                  </a:r>
                  <a:r>
                    <a:rPr kumimoji="1" lang="ja-JP" altLang="en-US" sz="1600">
                      <a:latin typeface="Meiryo" panose="020B0604030504040204" pitchFamily="34" charset="-128"/>
                      <a:ea typeface="Meiryo" panose="020B0604030504040204" pitchFamily="34" charset="-128"/>
                    </a:rPr>
                    <a:t> </a:t>
                  </a:r>
                  <a:r>
                    <a:rPr kumimoji="1" lang="en-US" altLang="ja-JP" sz="1600" dirty="0">
                      <a:latin typeface="Meiryo" panose="020B0604030504040204" pitchFamily="34" charset="-128"/>
                      <a:ea typeface="Meiryo" panose="020B0604030504040204" pitchFamily="34" charset="-128"/>
                    </a:rPr>
                    <a:t>DAQ</a:t>
                  </a:r>
                  <a:endParaRPr kumimoji="1" lang="ja-ES" altLang="en-US" sz="1600" dirty="0">
                    <a:latin typeface="Meiryo" panose="020B0604030504040204" pitchFamily="34" charset="-128"/>
                    <a:ea typeface="Meiryo" panose="020B0604030504040204" pitchFamily="34" charset="-128"/>
                  </a:endParaRPr>
                </a:p>
              </p:txBody>
            </p:sp>
            <p:sp>
              <p:nvSpPr>
                <p:cNvPr id="39" name="テキスト ボックス 38">
                  <a:extLst>
                    <a:ext uri="{FF2B5EF4-FFF2-40B4-BE49-F238E27FC236}">
                      <a16:creationId xmlns:a16="http://schemas.microsoft.com/office/drawing/2014/main" id="{217B7610-EFEE-E46F-8F96-E29B202206EE}"/>
                    </a:ext>
                  </a:extLst>
                </p:cNvPr>
                <p:cNvSpPr txBox="1"/>
                <p:nvPr/>
              </p:nvSpPr>
              <p:spPr>
                <a:xfrm>
                  <a:off x="5213369" y="3694285"/>
                  <a:ext cx="2755391" cy="559887"/>
                </a:xfrm>
                <a:prstGeom prst="rect">
                  <a:avLst/>
                </a:prstGeom>
                <a:solidFill>
                  <a:srgbClr val="FFC000"/>
                </a:solidFill>
                <a:ln w="38100">
                  <a:solidFill>
                    <a:srgbClr val="FF0000"/>
                  </a:solidFill>
                </a:ln>
              </p:spPr>
              <p:txBody>
                <a:bodyPr wrap="square" rtlCol="0">
                  <a:spAutoFit/>
                </a:bodyPr>
                <a:lstStyle/>
                <a:p>
                  <a:pPr algn="ctr"/>
                  <a:r>
                    <a:rPr kumimoji="1" lang="ja-ES" altLang="en-US" sz="1600" dirty="0">
                      <a:latin typeface="Meiryo" panose="020B0604030504040204" pitchFamily="34" charset="-128"/>
                      <a:ea typeface="Meiryo" panose="020B0604030504040204" pitchFamily="34" charset="-128"/>
                    </a:rPr>
                    <a:t>仰角</a:t>
                  </a:r>
                  <a:r>
                    <a:rPr kumimoji="1" lang="en-US" altLang="ja-ES" sz="1600" dirty="0">
                      <a:latin typeface="Meiryo" panose="020B0604030504040204" pitchFamily="34" charset="-128"/>
                      <a:ea typeface="Meiryo" panose="020B0604030504040204" pitchFamily="34" charset="-128"/>
                    </a:rPr>
                    <a:t> DAQ</a:t>
                  </a:r>
                  <a:endParaRPr kumimoji="1" lang="ja-ES" altLang="en-US" sz="1600" dirty="0">
                    <a:latin typeface="Meiryo" panose="020B0604030504040204" pitchFamily="34" charset="-128"/>
                    <a:ea typeface="Meiryo" panose="020B0604030504040204" pitchFamily="34" charset="-128"/>
                  </a:endParaRPr>
                </a:p>
              </p:txBody>
            </p:sp>
            <p:cxnSp>
              <p:nvCxnSpPr>
                <p:cNvPr id="40" name="カギ線コネクタ 39">
                  <a:extLst>
                    <a:ext uri="{FF2B5EF4-FFF2-40B4-BE49-F238E27FC236}">
                      <a16:creationId xmlns:a16="http://schemas.microsoft.com/office/drawing/2014/main" id="{758F73DC-8A51-BF07-778C-749BB7A04960}"/>
                    </a:ext>
                  </a:extLst>
                </p:cNvPr>
                <p:cNvCxnSpPr>
                  <a:cxnSpLocks/>
                  <a:endCxn id="39" idx="1"/>
                </p:cNvCxnSpPr>
                <p:nvPr/>
              </p:nvCxnSpPr>
              <p:spPr>
                <a:xfrm rot="5400000" flipH="1" flipV="1">
                  <a:off x="4204094" y="4191740"/>
                  <a:ext cx="1226785" cy="791763"/>
                </a:xfrm>
                <a:prstGeom prst="bentConnector2">
                  <a:avLst/>
                </a:prstGeom>
                <a:ln w="1079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カギ線コネクタ 40">
                  <a:extLst>
                    <a:ext uri="{FF2B5EF4-FFF2-40B4-BE49-F238E27FC236}">
                      <a16:creationId xmlns:a16="http://schemas.microsoft.com/office/drawing/2014/main" id="{0F6229FE-58E6-A58F-8BAD-A27071461068}"/>
                    </a:ext>
                  </a:extLst>
                </p:cNvPr>
                <p:cNvCxnSpPr>
                  <a:cxnSpLocks/>
                </p:cNvCxnSpPr>
                <p:nvPr/>
              </p:nvCxnSpPr>
              <p:spPr>
                <a:xfrm rot="16200000" flipV="1">
                  <a:off x="4484562" y="1576351"/>
                  <a:ext cx="757714" cy="3455291"/>
                </a:xfrm>
                <a:prstGeom prst="bentConnector2">
                  <a:avLst/>
                </a:prstGeom>
                <a:ln w="1079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曲線コネクタ 41">
                  <a:extLst>
                    <a:ext uri="{FF2B5EF4-FFF2-40B4-BE49-F238E27FC236}">
                      <a16:creationId xmlns:a16="http://schemas.microsoft.com/office/drawing/2014/main" id="{DA117F7A-91D8-AADA-3136-E71C8A43C3AC}"/>
                    </a:ext>
                  </a:extLst>
                </p:cNvPr>
                <p:cNvCxnSpPr>
                  <a:cxnSpLocks/>
                  <a:stCxn id="38" idx="2"/>
                  <a:endCxn id="35" idx="1"/>
                </p:cNvCxnSpPr>
                <p:nvPr/>
              </p:nvCxnSpPr>
              <p:spPr>
                <a:xfrm rot="16200000" flipH="1">
                  <a:off x="1339538" y="3684162"/>
                  <a:ext cx="2215331" cy="1378251"/>
                </a:xfrm>
                <a:prstGeom prst="curvedConnector2">
                  <a:avLst/>
                </a:prstGeom>
                <a:ln w="10795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C86FD197-2599-ABA1-5E7E-ED4D6C6711BD}"/>
                    </a:ext>
                  </a:extLst>
                </p:cNvPr>
                <p:cNvSpPr txBox="1"/>
                <p:nvPr/>
              </p:nvSpPr>
              <p:spPr>
                <a:xfrm>
                  <a:off x="1400797" y="4117533"/>
                  <a:ext cx="1218378" cy="559887"/>
                </a:xfrm>
                <a:prstGeom prst="rect">
                  <a:avLst/>
                </a:prstGeom>
                <a:solidFill>
                  <a:schemeClr val="bg1"/>
                </a:solidFill>
                <a:ln w="38100">
                  <a:solidFill>
                    <a:srgbClr val="FF0000"/>
                  </a:solidFill>
                </a:ln>
              </p:spPr>
              <p:txBody>
                <a:bodyPr wrap="square" rtlCol="0">
                  <a:spAutoFit/>
                </a:bodyPr>
                <a:lstStyle/>
                <a:p>
                  <a:r>
                    <a:rPr lang="ja-ES" altLang="en-US" sz="1600" dirty="0">
                      <a:latin typeface="Meiryo" panose="020B0604030504040204" pitchFamily="34" charset="-128"/>
                      <a:ea typeface="Meiryo" panose="020B0604030504040204" pitchFamily="34" charset="-128"/>
                    </a:rPr>
                    <a:t>同期</a:t>
                  </a:r>
                  <a:endParaRPr kumimoji="1" lang="ja-ES" altLang="en-US" sz="1600" dirty="0">
                    <a:latin typeface="Meiryo" panose="020B0604030504040204" pitchFamily="34" charset="-128"/>
                    <a:ea typeface="Meiryo" panose="020B0604030504040204" pitchFamily="34" charset="-128"/>
                  </a:endParaRPr>
                </a:p>
              </p:txBody>
            </p:sp>
          </p:grpSp>
        </p:grpSp>
      </p:grpSp>
      <p:sp>
        <p:nvSpPr>
          <p:cNvPr id="45" name="テキスト ボックス 44">
            <a:extLst>
              <a:ext uri="{FF2B5EF4-FFF2-40B4-BE49-F238E27FC236}">
                <a16:creationId xmlns:a16="http://schemas.microsoft.com/office/drawing/2014/main" id="{A022AA55-7DB4-A5A7-AA55-F852C42FCEF4}"/>
              </a:ext>
            </a:extLst>
          </p:cNvPr>
          <p:cNvSpPr txBox="1"/>
          <p:nvPr/>
        </p:nvSpPr>
        <p:spPr>
          <a:xfrm>
            <a:off x="7667879" y="1295539"/>
            <a:ext cx="2192250"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同期信号の流れ</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46" name="テキスト ボックス 45">
            <a:extLst>
              <a:ext uri="{FF2B5EF4-FFF2-40B4-BE49-F238E27FC236}">
                <a16:creationId xmlns:a16="http://schemas.microsoft.com/office/drawing/2014/main" id="{8671F656-AC44-587C-BBF3-B9CC4B81854A}"/>
              </a:ext>
            </a:extLst>
          </p:cNvPr>
          <p:cNvSpPr txBox="1"/>
          <p:nvPr/>
        </p:nvSpPr>
        <p:spPr>
          <a:xfrm>
            <a:off x="2127107" y="1295539"/>
            <a:ext cx="2834825"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各データの流れ</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grpSp>
        <p:nvGrpSpPr>
          <p:cNvPr id="47" name="グループ化 46">
            <a:extLst>
              <a:ext uri="{FF2B5EF4-FFF2-40B4-BE49-F238E27FC236}">
                <a16:creationId xmlns:a16="http://schemas.microsoft.com/office/drawing/2014/main" id="{F990F7DF-AD14-79B2-BCFE-89AC52F0C9B6}"/>
              </a:ext>
            </a:extLst>
          </p:cNvPr>
          <p:cNvGrpSpPr/>
          <p:nvPr/>
        </p:nvGrpSpPr>
        <p:grpSpPr>
          <a:xfrm>
            <a:off x="9789661" y="2144126"/>
            <a:ext cx="2129662" cy="2661733"/>
            <a:chOff x="5910369" y="2062809"/>
            <a:chExt cx="3381304" cy="3683888"/>
          </a:xfrm>
        </p:grpSpPr>
        <p:sp>
          <p:nvSpPr>
            <p:cNvPr id="48" name="右矢印 47">
              <a:extLst>
                <a:ext uri="{FF2B5EF4-FFF2-40B4-BE49-F238E27FC236}">
                  <a16:creationId xmlns:a16="http://schemas.microsoft.com/office/drawing/2014/main" id="{C413DF80-B641-E177-6116-91FFCD689028}"/>
                </a:ext>
              </a:extLst>
            </p:cNvPr>
            <p:cNvSpPr/>
            <p:nvPr/>
          </p:nvSpPr>
          <p:spPr>
            <a:xfrm rot="8079291">
              <a:off x="6125242" y="2588385"/>
              <a:ext cx="472759" cy="118968"/>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dirty="0"/>
            </a:p>
          </p:txBody>
        </p:sp>
        <p:sp>
          <p:nvSpPr>
            <p:cNvPr id="49" name="右矢印 48">
              <a:extLst>
                <a:ext uri="{FF2B5EF4-FFF2-40B4-BE49-F238E27FC236}">
                  <a16:creationId xmlns:a16="http://schemas.microsoft.com/office/drawing/2014/main" id="{EE38BFD5-46E6-8036-6157-D848E7033792}"/>
                </a:ext>
              </a:extLst>
            </p:cNvPr>
            <p:cNvSpPr/>
            <p:nvPr/>
          </p:nvSpPr>
          <p:spPr>
            <a:xfrm rot="10800000">
              <a:off x="5910369" y="5404135"/>
              <a:ext cx="426528" cy="93646"/>
            </a:xfrm>
            <a:prstGeom prst="rightArrow">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dirty="0"/>
            </a:p>
          </p:txBody>
        </p:sp>
        <p:sp>
          <p:nvSpPr>
            <p:cNvPr id="50" name="テキスト ボックス 49">
              <a:extLst>
                <a:ext uri="{FF2B5EF4-FFF2-40B4-BE49-F238E27FC236}">
                  <a16:creationId xmlns:a16="http://schemas.microsoft.com/office/drawing/2014/main" id="{F31A12F8-BB9B-582F-CA06-1E50ECC486ED}"/>
                </a:ext>
              </a:extLst>
            </p:cNvPr>
            <p:cNvSpPr txBox="1"/>
            <p:nvPr/>
          </p:nvSpPr>
          <p:spPr>
            <a:xfrm>
              <a:off x="6123632" y="2062809"/>
              <a:ext cx="2942844" cy="510047"/>
            </a:xfrm>
            <a:prstGeom prst="rect">
              <a:avLst/>
            </a:prstGeom>
            <a:noFill/>
          </p:spPr>
          <p:txBody>
            <a:bodyPr wrap="square" rtlCol="0">
              <a:spAutoFit/>
            </a:bodyPr>
            <a:lstStyle/>
            <a:p>
              <a:r>
                <a:rPr lang="ja-ES" altLang="en-US" sz="1600" dirty="0">
                  <a:latin typeface="Meiryo" panose="020B0604030504040204" pitchFamily="34" charset="-128"/>
                  <a:ea typeface="Meiryo" panose="020B0604030504040204" pitchFamily="34" charset="-128"/>
                </a:rPr>
                <a:t>同期信号分配</a:t>
              </a:r>
              <a:endParaRPr lang="en-US" altLang="ja-ES" sz="1600" dirty="0">
                <a:latin typeface="Meiryo" panose="020B0604030504040204" pitchFamily="34" charset="-128"/>
                <a:ea typeface="Meiryo" panose="020B0604030504040204" pitchFamily="34" charset="-128"/>
              </a:endParaRPr>
            </a:p>
          </p:txBody>
        </p:sp>
        <p:sp>
          <p:nvSpPr>
            <p:cNvPr id="51" name="テキスト ボックス 50">
              <a:extLst>
                <a:ext uri="{FF2B5EF4-FFF2-40B4-BE49-F238E27FC236}">
                  <a16:creationId xmlns:a16="http://schemas.microsoft.com/office/drawing/2014/main" id="{479D2C5F-4207-3246-8D0E-EDA24D719E47}"/>
                </a:ext>
              </a:extLst>
            </p:cNvPr>
            <p:cNvSpPr txBox="1"/>
            <p:nvPr/>
          </p:nvSpPr>
          <p:spPr>
            <a:xfrm>
              <a:off x="6348829" y="5236650"/>
              <a:ext cx="2942844" cy="510047"/>
            </a:xfrm>
            <a:prstGeom prst="rect">
              <a:avLst/>
            </a:prstGeom>
            <a:noFill/>
          </p:spPr>
          <p:txBody>
            <a:bodyPr wrap="square" rtlCol="0">
              <a:spAutoFit/>
            </a:bodyPr>
            <a:lstStyle/>
            <a:p>
              <a:r>
                <a:rPr lang="ja-ES" altLang="en-US" sz="1600" dirty="0">
                  <a:latin typeface="Meiryo" panose="020B0604030504040204" pitchFamily="34" charset="-128"/>
                  <a:ea typeface="Meiryo" panose="020B0604030504040204" pitchFamily="34" charset="-128"/>
                </a:rPr>
                <a:t>同期信号生成</a:t>
              </a:r>
              <a:endParaRPr lang="en-US" altLang="ja-ES" sz="1600" dirty="0">
                <a:latin typeface="Meiryo" panose="020B0604030504040204" pitchFamily="34" charset="-128"/>
                <a:ea typeface="Meiryo" panose="020B0604030504040204" pitchFamily="34" charset="-128"/>
              </a:endParaRPr>
            </a:p>
          </p:txBody>
        </p:sp>
      </p:grpSp>
      <p:sp>
        <p:nvSpPr>
          <p:cNvPr id="52" name="テキスト ボックス 51">
            <a:extLst>
              <a:ext uri="{FF2B5EF4-FFF2-40B4-BE49-F238E27FC236}">
                <a16:creationId xmlns:a16="http://schemas.microsoft.com/office/drawing/2014/main" id="{29220E8B-FD20-FD5F-3258-2D63F1E8F1B2}"/>
              </a:ext>
            </a:extLst>
          </p:cNvPr>
          <p:cNvSpPr txBox="1"/>
          <p:nvPr/>
        </p:nvSpPr>
        <p:spPr>
          <a:xfrm>
            <a:off x="2358959" y="5334972"/>
            <a:ext cx="4325413" cy="830997"/>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400" dirty="0">
                <a:latin typeface="Meiryo" panose="020B0604030504040204" pitchFamily="34" charset="-128"/>
                <a:ea typeface="Meiryo" panose="020B0604030504040204" pitchFamily="34" charset="-128"/>
                <a:cs typeface="Arial" panose="020B0604020202020204" pitchFamily="34" charset="0"/>
              </a:rPr>
              <a:t>仰角データの取得</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400" dirty="0">
                <a:latin typeface="Meiryo" panose="020B0604030504040204" pitchFamily="34" charset="-128"/>
                <a:ea typeface="Meiryo" panose="020B0604030504040204" pitchFamily="34" charset="-128"/>
                <a:cs typeface="Arial" panose="020B0604020202020204" pitchFamily="34" charset="0"/>
              </a:rPr>
              <a:t>同期信号の分配</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p:txBody>
      </p:sp>
      <p:sp>
        <p:nvSpPr>
          <p:cNvPr id="53" name="テキスト ボックス 52">
            <a:extLst>
              <a:ext uri="{FF2B5EF4-FFF2-40B4-BE49-F238E27FC236}">
                <a16:creationId xmlns:a16="http://schemas.microsoft.com/office/drawing/2014/main" id="{224E0BDD-DBE8-1C30-5DAE-01FC232D50C1}"/>
              </a:ext>
            </a:extLst>
          </p:cNvPr>
          <p:cNvSpPr txBox="1"/>
          <p:nvPr/>
        </p:nvSpPr>
        <p:spPr>
          <a:xfrm>
            <a:off x="6430098" y="5712692"/>
            <a:ext cx="2834825"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つの役割を担う</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cxnSp>
        <p:nvCxnSpPr>
          <p:cNvPr id="54" name="直線コネクタ 53">
            <a:extLst>
              <a:ext uri="{FF2B5EF4-FFF2-40B4-BE49-F238E27FC236}">
                <a16:creationId xmlns:a16="http://schemas.microsoft.com/office/drawing/2014/main" id="{66DD4894-2D8D-2E04-7D78-8DFC1FDCF777}"/>
              </a:ext>
            </a:extLst>
          </p:cNvPr>
          <p:cNvCxnSpPr>
            <a:cxnSpLocks/>
          </p:cNvCxnSpPr>
          <p:nvPr/>
        </p:nvCxnSpPr>
        <p:spPr>
          <a:xfrm flipV="1">
            <a:off x="6036695" y="1049647"/>
            <a:ext cx="0" cy="3898273"/>
          </a:xfrm>
          <a:prstGeom prst="line">
            <a:avLst/>
          </a:prstGeom>
          <a:ln w="25400">
            <a:solidFill>
              <a:schemeClr val="tx1"/>
            </a:solidFill>
            <a:prstDash val="sysDot"/>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9110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8A8DE1-C9C9-92FA-5581-7C786E0D118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8DF90A1-D64B-14AE-51FB-2B8126148606}"/>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仰角データ取得の問題点</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955BE314-A9FC-A3CF-9258-0EEE7F8D2108}"/>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47CA9D5E-ED23-7545-97CE-F1E72EA1CA9B}"/>
              </a:ext>
            </a:extLst>
          </p:cNvPr>
          <p:cNvSpPr>
            <a:spLocks noGrp="1"/>
          </p:cNvSpPr>
          <p:nvPr>
            <p:ph type="sldNum" sz="quarter" idx="12"/>
          </p:nvPr>
        </p:nvSpPr>
        <p:spPr/>
        <p:txBody>
          <a:bodyPr/>
          <a:lstStyle/>
          <a:p>
            <a:fld id="{A346F7B0-2C6C-2749-AD43-9AA6CBC0C428}" type="slidenum">
              <a:rPr kumimoji="1" lang="ja-JP" altLang="en-US" smtClean="0"/>
              <a:t>11</a:t>
            </a:fld>
            <a:endParaRPr kumimoji="1" lang="ja-JP" altLang="en-US"/>
          </a:p>
        </p:txBody>
      </p:sp>
      <p:sp>
        <p:nvSpPr>
          <p:cNvPr id="9" name="コンテンツ プレースホルダー 2">
            <a:extLst>
              <a:ext uri="{FF2B5EF4-FFF2-40B4-BE49-F238E27FC236}">
                <a16:creationId xmlns:a16="http://schemas.microsoft.com/office/drawing/2014/main" id="{5C1C56C2-0FCB-22F6-4AB6-D2FAB45DCEC1}"/>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AAA22019-2475-2CB0-D129-7DF1DF012581}"/>
              </a:ext>
            </a:extLst>
          </p:cNvPr>
          <p:cNvSpPr>
            <a:spLocks noGrp="1"/>
          </p:cNvSpPr>
          <p:nvPr>
            <p:ph type="ftr" sz="quarter" idx="11"/>
          </p:nvPr>
        </p:nvSpPr>
        <p:spPr/>
        <p:txBody>
          <a:bodyPr/>
          <a:lstStyle/>
          <a:p>
            <a:r>
              <a:rPr kumimoji="1" lang="ja-JP" altLang="en-US"/>
              <a:t>修論発表会</a:t>
            </a:r>
            <a:endParaRPr kumimoji="1" lang="ja-ES" altLang="en-US"/>
          </a:p>
        </p:txBody>
      </p:sp>
      <p:pic>
        <p:nvPicPr>
          <p:cNvPr id="7" name="図 6">
            <a:extLst>
              <a:ext uri="{FF2B5EF4-FFF2-40B4-BE49-F238E27FC236}">
                <a16:creationId xmlns:a16="http://schemas.microsoft.com/office/drawing/2014/main" id="{45EB8930-EC58-B9E6-ED68-007746A0A9CE}"/>
              </a:ext>
            </a:extLst>
          </p:cNvPr>
          <p:cNvPicPr>
            <a:picLocks noChangeAspect="1"/>
          </p:cNvPicPr>
          <p:nvPr/>
        </p:nvPicPr>
        <p:blipFill>
          <a:blip r:embed="rId3"/>
          <a:stretch>
            <a:fillRect/>
          </a:stretch>
        </p:blipFill>
        <p:spPr>
          <a:xfrm>
            <a:off x="160594" y="1251248"/>
            <a:ext cx="5943600" cy="2278260"/>
          </a:xfrm>
          <a:prstGeom prst="rect">
            <a:avLst/>
          </a:prstGeom>
        </p:spPr>
      </p:pic>
      <p:sp>
        <p:nvSpPr>
          <p:cNvPr id="8" name="テキスト ボックス 7">
            <a:extLst>
              <a:ext uri="{FF2B5EF4-FFF2-40B4-BE49-F238E27FC236}">
                <a16:creationId xmlns:a16="http://schemas.microsoft.com/office/drawing/2014/main" id="{A424ADFE-B8B5-79E4-0B4A-CBD2D573532F}"/>
              </a:ext>
            </a:extLst>
          </p:cNvPr>
          <p:cNvSpPr txBox="1"/>
          <p:nvPr/>
        </p:nvSpPr>
        <p:spPr>
          <a:xfrm>
            <a:off x="1494608" y="3541235"/>
            <a:ext cx="3616888" cy="400110"/>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FPGA</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ボード</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a:t>
            </a:r>
            <a:r>
              <a:rPr kumimoji="1" lang="en-US" altLang="ja-ES" sz="2000" dirty="0" err="1">
                <a:latin typeface="Meiryo" panose="020B0604030504040204" pitchFamily="34" charset="-128"/>
                <a:ea typeface="Meiryo" panose="020B0604030504040204" pitchFamily="34" charset="-128"/>
                <a:cs typeface="Arial" panose="020B0604020202020204" pitchFamily="34" charset="0"/>
              </a:rPr>
              <a:t>Zybo</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を使用</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0" name="円/楕円 9">
            <a:extLst>
              <a:ext uri="{FF2B5EF4-FFF2-40B4-BE49-F238E27FC236}">
                <a16:creationId xmlns:a16="http://schemas.microsoft.com/office/drawing/2014/main" id="{E818341D-2100-F430-FAA0-5277823C9C3B}"/>
              </a:ext>
            </a:extLst>
          </p:cNvPr>
          <p:cNvSpPr/>
          <p:nvPr/>
        </p:nvSpPr>
        <p:spPr>
          <a:xfrm rot="16200000">
            <a:off x="2839193" y="2357557"/>
            <a:ext cx="296883" cy="344382"/>
          </a:xfrm>
          <a:prstGeom prst="ellipse">
            <a:avLst/>
          </a:prstGeom>
          <a:noFill/>
          <a:ln w="635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rgbClr val="FFC000"/>
              </a:solidFill>
            </a:endParaRPr>
          </a:p>
        </p:txBody>
      </p:sp>
      <p:sp>
        <p:nvSpPr>
          <p:cNvPr id="11" name="左カーブ矢印 10">
            <a:extLst>
              <a:ext uri="{FF2B5EF4-FFF2-40B4-BE49-F238E27FC236}">
                <a16:creationId xmlns:a16="http://schemas.microsoft.com/office/drawing/2014/main" id="{ED3F6FBF-D179-5EA2-4875-5EDA3F99CA3A}"/>
              </a:ext>
            </a:extLst>
          </p:cNvPr>
          <p:cNvSpPr/>
          <p:nvPr/>
        </p:nvSpPr>
        <p:spPr>
          <a:xfrm rot="15564645">
            <a:off x="4715829" y="-85598"/>
            <a:ext cx="557784" cy="3684904"/>
          </a:xfrm>
          <a:prstGeom prst="curvedLef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pic>
        <p:nvPicPr>
          <p:cNvPr id="13" name="図 12">
            <a:extLst>
              <a:ext uri="{FF2B5EF4-FFF2-40B4-BE49-F238E27FC236}">
                <a16:creationId xmlns:a16="http://schemas.microsoft.com/office/drawing/2014/main" id="{2BD4C8D6-DA81-7857-D314-415E94CB2FBB}"/>
              </a:ext>
            </a:extLst>
          </p:cNvPr>
          <p:cNvPicPr>
            <a:picLocks noChangeAspect="1"/>
          </p:cNvPicPr>
          <p:nvPr/>
        </p:nvPicPr>
        <p:blipFill>
          <a:blip r:embed="rId4"/>
          <a:stretch>
            <a:fillRect/>
          </a:stretch>
        </p:blipFill>
        <p:spPr>
          <a:xfrm>
            <a:off x="7032170" y="1395225"/>
            <a:ext cx="4688774" cy="1948710"/>
          </a:xfrm>
          <a:prstGeom prst="rect">
            <a:avLst/>
          </a:prstGeom>
        </p:spPr>
      </p:pic>
      <p:sp>
        <p:nvSpPr>
          <p:cNvPr id="14" name="テキスト ボックス 13">
            <a:extLst>
              <a:ext uri="{FF2B5EF4-FFF2-40B4-BE49-F238E27FC236}">
                <a16:creationId xmlns:a16="http://schemas.microsoft.com/office/drawing/2014/main" id="{C9F4120A-8FFC-32ED-2640-4965E6E0AB7D}"/>
              </a:ext>
            </a:extLst>
          </p:cNvPr>
          <p:cNvSpPr txBox="1"/>
          <p:nvPr/>
        </p:nvSpPr>
        <p:spPr>
          <a:xfrm>
            <a:off x="7348656" y="3532015"/>
            <a:ext cx="4447103"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ボード中央にある</a:t>
            </a:r>
            <a:r>
              <a:rPr kumimoji="1" lang="en-US" altLang="ja-ES" sz="2000" dirty="0">
                <a:latin typeface="Meiryo" panose="020B0604030504040204" pitchFamily="34" charset="-128"/>
                <a:ea typeface="Meiryo" panose="020B0604030504040204" pitchFamily="34" charset="-128"/>
                <a:cs typeface="Arial" panose="020B0604020202020204" pitchFamily="34" charset="0"/>
              </a:rPr>
              <a:t>Zynq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が信号を処理</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5" name="テキスト ボックス 14">
            <a:extLst>
              <a:ext uri="{FF2B5EF4-FFF2-40B4-BE49-F238E27FC236}">
                <a16:creationId xmlns:a16="http://schemas.microsoft.com/office/drawing/2014/main" id="{9B19C569-26FA-197E-6F3D-78539F885274}"/>
              </a:ext>
            </a:extLst>
          </p:cNvPr>
          <p:cNvSpPr txBox="1"/>
          <p:nvPr/>
        </p:nvSpPr>
        <p:spPr>
          <a:xfrm>
            <a:off x="364195" y="4316945"/>
            <a:ext cx="5536397" cy="1938992"/>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Zynq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内でのデータ処理と通信を</a:t>
            </a:r>
            <a:r>
              <a:rPr kumimoji="1" lang="en-US" altLang="ja-ES" sz="20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のないベアメタル環境で行っていた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データ取得が途切れた時のメンテナンスをリモート主体でできない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が通信を介さないことによる信頼性の低下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6" name="円/楕円 15">
            <a:extLst>
              <a:ext uri="{FF2B5EF4-FFF2-40B4-BE49-F238E27FC236}">
                <a16:creationId xmlns:a16="http://schemas.microsoft.com/office/drawing/2014/main" id="{82CD1E03-B82E-D62B-3D4B-E89525ED2CD2}"/>
              </a:ext>
            </a:extLst>
          </p:cNvPr>
          <p:cNvSpPr/>
          <p:nvPr/>
        </p:nvSpPr>
        <p:spPr>
          <a:xfrm>
            <a:off x="9816656" y="1470975"/>
            <a:ext cx="1827100" cy="1401189"/>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8" name="テキスト ボックス 17">
            <a:extLst>
              <a:ext uri="{FF2B5EF4-FFF2-40B4-BE49-F238E27FC236}">
                <a16:creationId xmlns:a16="http://schemas.microsoft.com/office/drawing/2014/main" id="{093C60EC-8D57-8409-2E04-98D5115734C5}"/>
              </a:ext>
            </a:extLst>
          </p:cNvPr>
          <p:cNvSpPr txBox="1"/>
          <p:nvPr/>
        </p:nvSpPr>
        <p:spPr>
          <a:xfrm>
            <a:off x="10077602" y="969538"/>
            <a:ext cx="1467973" cy="400110"/>
          </a:xfrm>
          <a:prstGeom prst="rect">
            <a:avLst/>
          </a:prstGeom>
          <a:solidFill>
            <a:srgbClr val="92D050"/>
          </a:solidFill>
        </p:spPr>
        <p:txBody>
          <a:bodyPr wrap="square" rtlCol="0">
            <a:spAutoFit/>
          </a:bodyPr>
          <a:lstStyle/>
          <a:p>
            <a:r>
              <a:rPr kumimoji="1" lang="ja-ES" altLang="en-US" sz="2000" dirty="0">
                <a:latin typeface="Meiryo" panose="020B0604030504040204" pitchFamily="34" charset="-128"/>
                <a:ea typeface="Meiryo" panose="020B0604030504040204" pitchFamily="34" charset="-128"/>
              </a:rPr>
              <a:t>ベアメタル</a:t>
            </a:r>
          </a:p>
        </p:txBody>
      </p:sp>
      <p:sp>
        <p:nvSpPr>
          <p:cNvPr id="19" name="上矢印 18">
            <a:extLst>
              <a:ext uri="{FF2B5EF4-FFF2-40B4-BE49-F238E27FC236}">
                <a16:creationId xmlns:a16="http://schemas.microsoft.com/office/drawing/2014/main" id="{16B21512-0CE3-BD1B-4A63-76CDEA4E606D}"/>
              </a:ext>
            </a:extLst>
          </p:cNvPr>
          <p:cNvSpPr/>
          <p:nvPr/>
        </p:nvSpPr>
        <p:spPr>
          <a:xfrm rot="5400000">
            <a:off x="6212868" y="4733540"/>
            <a:ext cx="365124" cy="76548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0" name="テキスト ボックス 19">
            <a:extLst>
              <a:ext uri="{FF2B5EF4-FFF2-40B4-BE49-F238E27FC236}">
                <a16:creationId xmlns:a16="http://schemas.microsoft.com/office/drawing/2014/main" id="{BEE08786-B2B2-31BB-3DAA-ECBCECDE7E0A}"/>
              </a:ext>
            </a:extLst>
          </p:cNvPr>
          <p:cNvSpPr txBox="1"/>
          <p:nvPr/>
        </p:nvSpPr>
        <p:spPr>
          <a:xfrm>
            <a:off x="7273841" y="4790294"/>
            <a:ext cx="4447103" cy="707886"/>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システム全体が硬直的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長期運用にとって障壁となる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25313245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AA102-1D08-6AE1-EF00-494DCD6654B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F454A827-1B48-C8D2-48F8-D47A1EF4A437}"/>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PYNQ</a:t>
            </a:r>
            <a:r>
              <a:rPr kumimoji="1" lang="ja-JP" altLang="en-US" sz="3600">
                <a:latin typeface="Meiryo" panose="020B0604030504040204" pitchFamily="34" charset="-128"/>
                <a:ea typeface="Meiryo" panose="020B0604030504040204" pitchFamily="34" charset="-128"/>
              </a:rPr>
              <a:t>を</a:t>
            </a:r>
            <a:r>
              <a:rPr kumimoji="1" lang="ja-ES" altLang="en-US" sz="3600" dirty="0">
                <a:latin typeface="Meiryo" panose="020B0604030504040204" pitchFamily="34" charset="-128"/>
                <a:ea typeface="Meiryo" panose="020B0604030504040204" pitchFamily="34" charset="-128"/>
              </a:rPr>
              <a:t>用いた</a:t>
            </a:r>
            <a:r>
              <a:rPr kumimoji="1" lang="en-US" altLang="ja-ES" sz="3600" dirty="0">
                <a:latin typeface="Meiryo" panose="020B0604030504040204" pitchFamily="34" charset="-128"/>
                <a:ea typeface="Meiryo" panose="020B0604030504040204" pitchFamily="34" charset="-128"/>
              </a:rPr>
              <a:t>OS</a:t>
            </a:r>
            <a:r>
              <a:rPr kumimoji="1" lang="ja-ES" altLang="en-US" sz="3600" dirty="0">
                <a:latin typeface="Meiryo" panose="020B0604030504040204" pitchFamily="34" charset="-128"/>
                <a:ea typeface="Meiryo" panose="020B0604030504040204" pitchFamily="34" charset="-128"/>
              </a:rPr>
              <a:t>インストール</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0C7D45FC-A72D-1FBE-558E-F325245DCA70}"/>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B8AFC8C5-A783-2D6C-0CF8-4A33D886E551}"/>
              </a:ext>
            </a:extLst>
          </p:cNvPr>
          <p:cNvSpPr>
            <a:spLocks noGrp="1"/>
          </p:cNvSpPr>
          <p:nvPr>
            <p:ph type="sldNum" sz="quarter" idx="12"/>
          </p:nvPr>
        </p:nvSpPr>
        <p:spPr/>
        <p:txBody>
          <a:bodyPr/>
          <a:lstStyle/>
          <a:p>
            <a:fld id="{A346F7B0-2C6C-2749-AD43-9AA6CBC0C428}" type="slidenum">
              <a:rPr kumimoji="1" lang="ja-JP" altLang="en-US" smtClean="0"/>
              <a:t>12</a:t>
            </a:fld>
            <a:endParaRPr kumimoji="1" lang="ja-JP" altLang="en-US"/>
          </a:p>
        </p:txBody>
      </p:sp>
      <p:sp>
        <p:nvSpPr>
          <p:cNvPr id="9" name="コンテンツ プレースホルダー 2">
            <a:extLst>
              <a:ext uri="{FF2B5EF4-FFF2-40B4-BE49-F238E27FC236}">
                <a16:creationId xmlns:a16="http://schemas.microsoft.com/office/drawing/2014/main" id="{4BF811D9-C1A1-98E5-6E76-5FB378B897CC}"/>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720FB4E6-D72B-8EEE-52A9-F92373F45736}"/>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543236E7-716D-D77E-34A7-0A5413142497}"/>
              </a:ext>
            </a:extLst>
          </p:cNvPr>
          <p:cNvSpPr txBox="1"/>
          <p:nvPr/>
        </p:nvSpPr>
        <p:spPr>
          <a:xfrm>
            <a:off x="591310" y="1270306"/>
            <a:ext cx="9845377" cy="1015663"/>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Zynq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に</a:t>
            </a:r>
            <a:r>
              <a:rPr kumimoji="1" lang="en-US" altLang="ja-ES" sz="20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システム</a:t>
            </a:r>
            <a:r>
              <a:rPr kumimoji="1" lang="en-US" altLang="ja-ES" sz="2000" dirty="0">
                <a:solidFill>
                  <a:srgbClr val="FF0000"/>
                </a:solidFill>
                <a:latin typeface="Meiryo" panose="020B0604030504040204" pitchFamily="34" charset="-128"/>
                <a:ea typeface="Meiryo" panose="020B0604030504040204" pitchFamily="34" charset="-128"/>
                <a:cs typeface="Arial" panose="020B0604020202020204" pitchFamily="34" charset="0"/>
              </a:rPr>
              <a:t>PYNQ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を導入</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Ubuntu</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をベースとし、</a:t>
            </a:r>
            <a:r>
              <a:rPr kumimoji="1" lang="en-US" altLang="ja-ES" sz="2000" dirty="0">
                <a:latin typeface="Meiryo" panose="020B0604030504040204" pitchFamily="34" charset="-128"/>
                <a:ea typeface="Meiryo" panose="020B0604030504040204" pitchFamily="34" charset="-128"/>
                <a:cs typeface="Arial" panose="020B0604020202020204" pitchFamily="34" charset="0"/>
              </a:rPr>
              <a:t>Python</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でスクリプトを動かせる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FPGA</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の回路情報を容易に変更できる</a:t>
            </a:r>
            <a:r>
              <a:rPr kumimoji="1" lang="en-US" altLang="ja-ES" sz="2000" dirty="0">
                <a:latin typeface="Meiryo" panose="020B0604030504040204" pitchFamily="34" charset="-128"/>
                <a:ea typeface="Meiryo" panose="020B0604030504040204" pitchFamily="34" charset="-128"/>
                <a:cs typeface="Arial" panose="020B0604020202020204" pitchFamily="34" charset="0"/>
              </a:rPr>
              <a:t>Overlay</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機能を有する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7" name="上矢印 6">
            <a:extLst>
              <a:ext uri="{FF2B5EF4-FFF2-40B4-BE49-F238E27FC236}">
                <a16:creationId xmlns:a16="http://schemas.microsoft.com/office/drawing/2014/main" id="{4E7D2E89-B2B3-6470-655F-BB7EBB95F77E}"/>
              </a:ext>
            </a:extLst>
          </p:cNvPr>
          <p:cNvSpPr/>
          <p:nvPr/>
        </p:nvSpPr>
        <p:spPr>
          <a:xfrm rot="10800000">
            <a:off x="5778010" y="2370773"/>
            <a:ext cx="252706" cy="56961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8" name="テキスト ボックス 7">
            <a:extLst>
              <a:ext uri="{FF2B5EF4-FFF2-40B4-BE49-F238E27FC236}">
                <a16:creationId xmlns:a16="http://schemas.microsoft.com/office/drawing/2014/main" id="{1D6D4124-C217-64AF-8C6B-88E7589228A8}"/>
              </a:ext>
            </a:extLst>
          </p:cNvPr>
          <p:cNvSpPr txBox="1"/>
          <p:nvPr/>
        </p:nvSpPr>
        <p:spPr>
          <a:xfrm>
            <a:off x="1764660" y="3000480"/>
            <a:ext cx="8532113" cy="707886"/>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アクセス性、操作性の向上でメンテナンスをリモート主体で行える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が通信を取り仕切ることで信頼性向上</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0" name="テキスト ボックス 9">
            <a:extLst>
              <a:ext uri="{FF2B5EF4-FFF2-40B4-BE49-F238E27FC236}">
                <a16:creationId xmlns:a16="http://schemas.microsoft.com/office/drawing/2014/main" id="{F780B42A-CCD8-601E-4BE7-F362CA0054A4}"/>
              </a:ext>
            </a:extLst>
          </p:cNvPr>
          <p:cNvSpPr txBox="1"/>
          <p:nvPr/>
        </p:nvSpPr>
        <p:spPr>
          <a:xfrm>
            <a:off x="6096000" y="2433781"/>
            <a:ext cx="4447103"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これにより以下の点が改善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12" name="図 11" descr="人, 屋内, 若い, 少年 が含まれている画像&#10;&#10;自動的に生成された説明">
            <a:extLst>
              <a:ext uri="{FF2B5EF4-FFF2-40B4-BE49-F238E27FC236}">
                <a16:creationId xmlns:a16="http://schemas.microsoft.com/office/drawing/2014/main" id="{715C0801-FFC2-01F7-C0A0-EBFB53CD07A3}"/>
              </a:ext>
            </a:extLst>
          </p:cNvPr>
          <p:cNvPicPr>
            <a:picLocks noChangeAspect="1"/>
          </p:cNvPicPr>
          <p:nvPr/>
        </p:nvPicPr>
        <p:blipFill>
          <a:blip r:embed="rId3"/>
          <a:stretch>
            <a:fillRect/>
          </a:stretch>
        </p:blipFill>
        <p:spPr>
          <a:xfrm>
            <a:off x="2671752" y="3885352"/>
            <a:ext cx="2391829" cy="1793872"/>
          </a:xfrm>
          <a:prstGeom prst="rect">
            <a:avLst/>
          </a:prstGeom>
        </p:spPr>
      </p:pic>
      <p:pic>
        <p:nvPicPr>
          <p:cNvPr id="14" name="図 13" descr="机のケーブル&#10;&#10;自動的に生成された説明">
            <a:extLst>
              <a:ext uri="{FF2B5EF4-FFF2-40B4-BE49-F238E27FC236}">
                <a16:creationId xmlns:a16="http://schemas.microsoft.com/office/drawing/2014/main" id="{EAE329CC-F9A0-AD94-AD15-A92BF83D49B0}"/>
              </a:ext>
            </a:extLst>
          </p:cNvPr>
          <p:cNvPicPr>
            <a:picLocks noChangeAspect="1"/>
          </p:cNvPicPr>
          <p:nvPr/>
        </p:nvPicPr>
        <p:blipFill>
          <a:blip r:embed="rId4"/>
          <a:stretch>
            <a:fillRect/>
          </a:stretch>
        </p:blipFill>
        <p:spPr>
          <a:xfrm>
            <a:off x="7334782" y="3885352"/>
            <a:ext cx="2391828" cy="1793872"/>
          </a:xfrm>
          <a:prstGeom prst="rect">
            <a:avLst/>
          </a:prstGeom>
        </p:spPr>
      </p:pic>
      <p:sp>
        <p:nvSpPr>
          <p:cNvPr id="15" name="上矢印 14">
            <a:extLst>
              <a:ext uri="{FF2B5EF4-FFF2-40B4-BE49-F238E27FC236}">
                <a16:creationId xmlns:a16="http://schemas.microsoft.com/office/drawing/2014/main" id="{251552DB-2D79-5D46-D600-CE867F5FBD1B}"/>
              </a:ext>
            </a:extLst>
          </p:cNvPr>
          <p:cNvSpPr/>
          <p:nvPr/>
        </p:nvSpPr>
        <p:spPr>
          <a:xfrm rot="5400000">
            <a:off x="5969646" y="4125340"/>
            <a:ext cx="252706" cy="1308625"/>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6" name="テキスト ボックス 15">
            <a:extLst>
              <a:ext uri="{FF2B5EF4-FFF2-40B4-BE49-F238E27FC236}">
                <a16:creationId xmlns:a16="http://schemas.microsoft.com/office/drawing/2014/main" id="{66DCC0D9-1A23-EA0A-B350-B5F0457737D0}"/>
              </a:ext>
            </a:extLst>
          </p:cNvPr>
          <p:cNvSpPr txBox="1"/>
          <p:nvPr/>
        </p:nvSpPr>
        <p:spPr>
          <a:xfrm>
            <a:off x="1579750" y="5789651"/>
            <a:ext cx="4686940" cy="400110"/>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イメージを作成し現地インストール</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7" name="テキスト ボックス 16">
            <a:extLst>
              <a:ext uri="{FF2B5EF4-FFF2-40B4-BE49-F238E27FC236}">
                <a16:creationId xmlns:a16="http://schemas.microsoft.com/office/drawing/2014/main" id="{DDD100FF-D33D-3A36-3394-415C96874F97}"/>
              </a:ext>
            </a:extLst>
          </p:cNvPr>
          <p:cNvSpPr txBox="1"/>
          <p:nvPr/>
        </p:nvSpPr>
        <p:spPr>
          <a:xfrm>
            <a:off x="6681165" y="5789651"/>
            <a:ext cx="3861938" cy="400110"/>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PYNQ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が起動しデータ取得開始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1790058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A6E17-70F8-5169-38F1-C0E58CA7572D}"/>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559B176-E214-E310-F24F-29A495458504}"/>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動作確認と運用</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787B3D00-D267-26DD-DACF-C1CCEAF0FCEE}"/>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BFAE612E-4D30-1A82-6EF3-6EEC7F2696AA}"/>
              </a:ext>
            </a:extLst>
          </p:cNvPr>
          <p:cNvSpPr>
            <a:spLocks noGrp="1"/>
          </p:cNvSpPr>
          <p:nvPr>
            <p:ph type="sldNum" sz="quarter" idx="12"/>
          </p:nvPr>
        </p:nvSpPr>
        <p:spPr/>
        <p:txBody>
          <a:bodyPr/>
          <a:lstStyle/>
          <a:p>
            <a:fld id="{A346F7B0-2C6C-2749-AD43-9AA6CBC0C428}" type="slidenum">
              <a:rPr kumimoji="1" lang="ja-JP" altLang="en-US" smtClean="0"/>
              <a:t>13</a:t>
            </a:fld>
            <a:endParaRPr kumimoji="1" lang="ja-JP" altLang="en-US"/>
          </a:p>
        </p:txBody>
      </p:sp>
      <p:sp>
        <p:nvSpPr>
          <p:cNvPr id="9" name="コンテンツ プレースホルダー 2">
            <a:extLst>
              <a:ext uri="{FF2B5EF4-FFF2-40B4-BE49-F238E27FC236}">
                <a16:creationId xmlns:a16="http://schemas.microsoft.com/office/drawing/2014/main" id="{3ED1692F-7061-873B-BA52-D6C14CA7D47E}"/>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7684497A-066F-3686-5D15-B0946977D20C}"/>
              </a:ext>
            </a:extLst>
          </p:cNvPr>
          <p:cNvSpPr>
            <a:spLocks noGrp="1"/>
          </p:cNvSpPr>
          <p:nvPr>
            <p:ph type="ftr" sz="quarter" idx="11"/>
          </p:nvPr>
        </p:nvSpPr>
        <p:spPr/>
        <p:txBody>
          <a:bodyPr/>
          <a:lstStyle/>
          <a:p>
            <a:r>
              <a:rPr kumimoji="1" lang="ja-JP" altLang="en-US"/>
              <a:t>修論発表会</a:t>
            </a:r>
            <a:endParaRPr kumimoji="1" lang="ja-ES" altLang="en-US"/>
          </a:p>
        </p:txBody>
      </p:sp>
      <p:pic>
        <p:nvPicPr>
          <p:cNvPr id="7" name="図 6">
            <a:extLst>
              <a:ext uri="{FF2B5EF4-FFF2-40B4-BE49-F238E27FC236}">
                <a16:creationId xmlns:a16="http://schemas.microsoft.com/office/drawing/2014/main" id="{30DDB2F1-75A2-1EBA-192D-7E748F8824D0}"/>
              </a:ext>
            </a:extLst>
          </p:cNvPr>
          <p:cNvPicPr>
            <a:picLocks noChangeAspect="1"/>
          </p:cNvPicPr>
          <p:nvPr/>
        </p:nvPicPr>
        <p:blipFill>
          <a:blip r:embed="rId3"/>
          <a:stretch>
            <a:fillRect/>
          </a:stretch>
        </p:blipFill>
        <p:spPr>
          <a:xfrm>
            <a:off x="1147962" y="784315"/>
            <a:ext cx="3965252" cy="2826097"/>
          </a:xfrm>
          <a:prstGeom prst="rect">
            <a:avLst/>
          </a:prstGeom>
        </p:spPr>
      </p:pic>
      <p:sp>
        <p:nvSpPr>
          <p:cNvPr id="11" name="テキスト ボックス 10">
            <a:extLst>
              <a:ext uri="{FF2B5EF4-FFF2-40B4-BE49-F238E27FC236}">
                <a16:creationId xmlns:a16="http://schemas.microsoft.com/office/drawing/2014/main" id="{3633A2CD-2BE7-BD9E-4E58-A7E01598C6FF}"/>
              </a:ext>
            </a:extLst>
          </p:cNvPr>
          <p:cNvSpPr txBox="1"/>
          <p:nvPr/>
        </p:nvSpPr>
        <p:spPr>
          <a:xfrm>
            <a:off x="1147962" y="3624829"/>
            <a:ext cx="4387090" cy="1015663"/>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a:t>
            </a:r>
            <a:r>
              <a:rPr kumimoji="1" lang="en-US" altLang="ja-ES" sz="2000" dirty="0">
                <a:latin typeface="Meiryo" panose="020B0604030504040204" pitchFamily="34" charset="-128"/>
                <a:ea typeface="Meiryo" panose="020B0604030504040204" pitchFamily="34" charset="-128"/>
                <a:cs typeface="Arial" panose="020B0604020202020204" pitchFamily="34" charset="0"/>
              </a:rPr>
              <a:t>DAQ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から見た同期信号</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1</a:t>
            </a:r>
            <a:r>
              <a:rPr kumimoji="1" lang="ja-ES" altLang="en-US" sz="2000" dirty="0">
                <a:latin typeface="Meiryo" panose="020B0604030504040204" pitchFamily="34" charset="-128"/>
                <a:ea typeface="Meiryo" panose="020B0604030504040204" pitchFamily="34" charset="-128"/>
                <a:cs typeface="Arial" panose="020B0604020202020204" pitchFamily="34" charset="0"/>
              </a:rPr>
              <a:t>秒で</a:t>
            </a:r>
            <a:r>
              <a:rPr kumimoji="1" lang="en-US" altLang="ja-ES" sz="2000" dirty="0">
                <a:latin typeface="Meiryo" panose="020B0604030504040204" pitchFamily="34" charset="-128"/>
                <a:ea typeface="Meiryo" panose="020B0604030504040204" pitchFamily="34" charset="-128"/>
                <a:cs typeface="Arial" panose="020B0604020202020204" pitchFamily="34" charset="0"/>
              </a:rPr>
              <a:t>1</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回インクリメント</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lvl="1"/>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同期信号を読み出せている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2" name="テキスト ボックス 11">
            <a:extLst>
              <a:ext uri="{FF2B5EF4-FFF2-40B4-BE49-F238E27FC236}">
                <a16:creationId xmlns:a16="http://schemas.microsoft.com/office/drawing/2014/main" id="{BD98AC59-5778-2E89-4192-0F244906F006}"/>
              </a:ext>
            </a:extLst>
          </p:cNvPr>
          <p:cNvSpPr txBox="1"/>
          <p:nvPr/>
        </p:nvSpPr>
        <p:spPr>
          <a:xfrm>
            <a:off x="5602786" y="3624829"/>
            <a:ext cx="6509458" cy="1631216"/>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MKID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データから同期した時間情報と仰角データを取得</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読み出した仰角データの挙動と望遠鏡の動作の同期が取れている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lvl="1"/>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仰角データの読み出しと同期信号の分配を確認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3" name="テキスト ボックス 12">
            <a:extLst>
              <a:ext uri="{FF2B5EF4-FFF2-40B4-BE49-F238E27FC236}">
                <a16:creationId xmlns:a16="http://schemas.microsoft.com/office/drawing/2014/main" id="{F45C306C-B5D6-F8B3-9F28-117DC4779B3E}"/>
              </a:ext>
            </a:extLst>
          </p:cNvPr>
          <p:cNvSpPr txBox="1"/>
          <p:nvPr/>
        </p:nvSpPr>
        <p:spPr>
          <a:xfrm>
            <a:off x="694266" y="4900662"/>
            <a:ext cx="1159934"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加えて</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4" name="テキスト ボックス 13">
            <a:extLst>
              <a:ext uri="{FF2B5EF4-FFF2-40B4-BE49-F238E27FC236}">
                <a16:creationId xmlns:a16="http://schemas.microsoft.com/office/drawing/2014/main" id="{D8508170-7166-3F87-63A4-451A7EB66764}"/>
              </a:ext>
            </a:extLst>
          </p:cNvPr>
          <p:cNvSpPr txBox="1"/>
          <p:nvPr/>
        </p:nvSpPr>
        <p:spPr>
          <a:xfrm>
            <a:off x="696747" y="5406428"/>
            <a:ext cx="3026105" cy="707886"/>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電源供給方の見直し</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温度モニターの実装</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5" name="上矢印 14">
            <a:extLst>
              <a:ext uri="{FF2B5EF4-FFF2-40B4-BE49-F238E27FC236}">
                <a16:creationId xmlns:a16="http://schemas.microsoft.com/office/drawing/2014/main" id="{7276E6CA-18D6-CB6D-F8AC-B3602B9C7514}"/>
              </a:ext>
            </a:extLst>
          </p:cNvPr>
          <p:cNvSpPr/>
          <p:nvPr/>
        </p:nvSpPr>
        <p:spPr>
          <a:xfrm rot="5400000">
            <a:off x="3923030" y="5377631"/>
            <a:ext cx="365124" cy="76548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6" name="テキスト ボックス 15">
            <a:extLst>
              <a:ext uri="{FF2B5EF4-FFF2-40B4-BE49-F238E27FC236}">
                <a16:creationId xmlns:a16="http://schemas.microsoft.com/office/drawing/2014/main" id="{16F50CDF-B00B-6743-5654-8C47742D32E9}"/>
              </a:ext>
            </a:extLst>
          </p:cNvPr>
          <p:cNvSpPr txBox="1"/>
          <p:nvPr/>
        </p:nvSpPr>
        <p:spPr>
          <a:xfrm>
            <a:off x="4679635" y="5406428"/>
            <a:ext cx="5669603" cy="707886"/>
          </a:xfrm>
          <a:prstGeom prst="rect">
            <a:avLst/>
          </a:prstGeom>
          <a:noFill/>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PYNQ</a:t>
            </a:r>
            <a:r>
              <a:rPr kumimoji="1" lang="ja-ES" altLang="en-US" sz="2000" dirty="0">
                <a:latin typeface="Meiryo" panose="020B0604030504040204" pitchFamily="34" charset="-128"/>
                <a:ea typeface="Meiryo" panose="020B0604030504040204" pitchFamily="34" charset="-128"/>
                <a:cs typeface="Arial" panose="020B0604020202020204" pitchFamily="34" charset="0"/>
              </a:rPr>
              <a:t>上でデータ取得システムが正常に動く</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安定した稼働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7" name="テキスト ボックス 16">
            <a:extLst>
              <a:ext uri="{FF2B5EF4-FFF2-40B4-BE49-F238E27FC236}">
                <a16:creationId xmlns:a16="http://schemas.microsoft.com/office/drawing/2014/main" id="{68959BAB-B4EF-99B5-A540-B371BD0CE29A}"/>
              </a:ext>
            </a:extLst>
          </p:cNvPr>
          <p:cNvSpPr txBox="1"/>
          <p:nvPr/>
        </p:nvSpPr>
        <p:spPr>
          <a:xfrm>
            <a:off x="10455874" y="5714204"/>
            <a:ext cx="1571703"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を実現した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grpSp>
        <p:nvGrpSpPr>
          <p:cNvPr id="22" name="グループ化 21">
            <a:extLst>
              <a:ext uri="{FF2B5EF4-FFF2-40B4-BE49-F238E27FC236}">
                <a16:creationId xmlns:a16="http://schemas.microsoft.com/office/drawing/2014/main" id="{0193F465-3E5F-DCE0-1024-C00230D688C5}"/>
              </a:ext>
            </a:extLst>
          </p:cNvPr>
          <p:cNvGrpSpPr/>
          <p:nvPr/>
        </p:nvGrpSpPr>
        <p:grpSpPr>
          <a:xfrm>
            <a:off x="7264211" y="559113"/>
            <a:ext cx="4169360" cy="2905889"/>
            <a:chOff x="6418973" y="523111"/>
            <a:chExt cx="4169360" cy="2905889"/>
          </a:xfrm>
        </p:grpSpPr>
        <p:pic>
          <p:nvPicPr>
            <p:cNvPr id="10" name="図 9" descr="グラフ, 折れ線グラフ&#10;&#10;自動的に生成された説明">
              <a:extLst>
                <a:ext uri="{FF2B5EF4-FFF2-40B4-BE49-F238E27FC236}">
                  <a16:creationId xmlns:a16="http://schemas.microsoft.com/office/drawing/2014/main" id="{F5148974-D0CB-B04F-6665-A04665662FF3}"/>
                </a:ext>
              </a:extLst>
            </p:cNvPr>
            <p:cNvPicPr>
              <a:picLocks noChangeAspect="1"/>
            </p:cNvPicPr>
            <p:nvPr/>
          </p:nvPicPr>
          <p:blipFill>
            <a:blip r:embed="rId4"/>
            <a:stretch>
              <a:fillRect/>
            </a:stretch>
          </p:blipFill>
          <p:spPr>
            <a:xfrm>
              <a:off x="7155118" y="574564"/>
              <a:ext cx="3433215" cy="2854436"/>
            </a:xfrm>
            <a:prstGeom prst="rect">
              <a:avLst/>
            </a:prstGeom>
          </p:spPr>
        </p:pic>
        <p:sp>
          <p:nvSpPr>
            <p:cNvPr id="18" name="円/楕円 17">
              <a:extLst>
                <a:ext uri="{FF2B5EF4-FFF2-40B4-BE49-F238E27FC236}">
                  <a16:creationId xmlns:a16="http://schemas.microsoft.com/office/drawing/2014/main" id="{74B25840-8CA6-011F-3220-9E597CCBD94C}"/>
                </a:ext>
              </a:extLst>
            </p:cNvPr>
            <p:cNvSpPr/>
            <p:nvPr/>
          </p:nvSpPr>
          <p:spPr>
            <a:xfrm>
              <a:off x="7180519" y="559088"/>
              <a:ext cx="510089" cy="347640"/>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9" name="円/楕円 18">
              <a:extLst>
                <a:ext uri="{FF2B5EF4-FFF2-40B4-BE49-F238E27FC236}">
                  <a16:creationId xmlns:a16="http://schemas.microsoft.com/office/drawing/2014/main" id="{4C579E52-B7BC-CE1A-D73A-CC18FD7BE99B}"/>
                </a:ext>
              </a:extLst>
            </p:cNvPr>
            <p:cNvSpPr/>
            <p:nvPr/>
          </p:nvSpPr>
          <p:spPr>
            <a:xfrm>
              <a:off x="7183395" y="2550104"/>
              <a:ext cx="510089" cy="347640"/>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0" name="円弧 19">
              <a:extLst>
                <a:ext uri="{FF2B5EF4-FFF2-40B4-BE49-F238E27FC236}">
                  <a16:creationId xmlns:a16="http://schemas.microsoft.com/office/drawing/2014/main" id="{4099F9CB-34FB-9469-25CB-897B2D31781C}"/>
                </a:ext>
              </a:extLst>
            </p:cNvPr>
            <p:cNvSpPr/>
            <p:nvPr/>
          </p:nvSpPr>
          <p:spPr>
            <a:xfrm rot="14378886">
              <a:off x="6439568" y="502516"/>
              <a:ext cx="2502083" cy="2543274"/>
            </a:xfrm>
            <a:prstGeom prst="arc">
              <a:avLst>
                <a:gd name="adj1" fmla="val 14307043"/>
                <a:gd name="adj2" fmla="val 0"/>
              </a:avLst>
            </a:prstGeom>
            <a:ln w="69850">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ES" altLang="en-US"/>
            </a:p>
          </p:txBody>
        </p:sp>
      </p:grpSp>
      <p:sp>
        <p:nvSpPr>
          <p:cNvPr id="21" name="テキスト ボックス 20">
            <a:extLst>
              <a:ext uri="{FF2B5EF4-FFF2-40B4-BE49-F238E27FC236}">
                <a16:creationId xmlns:a16="http://schemas.microsoft.com/office/drawing/2014/main" id="{F0DD2828-2D60-2F21-9C76-C2A607C521AB}"/>
              </a:ext>
            </a:extLst>
          </p:cNvPr>
          <p:cNvSpPr txBox="1"/>
          <p:nvPr/>
        </p:nvSpPr>
        <p:spPr>
          <a:xfrm>
            <a:off x="5665747" y="1611948"/>
            <a:ext cx="1598464"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仰角を往復</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3080562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29C7B3-066D-0023-8EC4-5B81B9D6FB93}"/>
            </a:ext>
          </a:extLst>
        </p:cNvPr>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4073289-22A4-B832-E811-D6BA3102437B}"/>
              </a:ext>
            </a:extLst>
          </p:cNvPr>
          <p:cNvSpPr>
            <a:spLocks noGrp="1"/>
          </p:cNvSpPr>
          <p:nvPr>
            <p:ph type="dt" sz="half" idx="10"/>
          </p:nvPr>
        </p:nvSpPr>
        <p:spPr/>
        <p:txBody>
          <a:bodyPr/>
          <a:lstStyle/>
          <a:p>
            <a:r>
              <a:rPr kumimoji="1" lang="en-US" altLang="ja-JP"/>
              <a:t>2025/2/3</a:t>
            </a:r>
            <a:endParaRPr kumimoji="1" lang="ja-ES" altLang="en-US"/>
          </a:p>
        </p:txBody>
      </p:sp>
      <p:sp>
        <p:nvSpPr>
          <p:cNvPr id="3" name="フッター プレースホルダー 2">
            <a:extLst>
              <a:ext uri="{FF2B5EF4-FFF2-40B4-BE49-F238E27FC236}">
                <a16:creationId xmlns:a16="http://schemas.microsoft.com/office/drawing/2014/main" id="{A227363F-F8F8-6304-3764-E3E97BB18535}"/>
              </a:ext>
            </a:extLst>
          </p:cNvPr>
          <p:cNvSpPr>
            <a:spLocks noGrp="1"/>
          </p:cNvSpPr>
          <p:nvPr>
            <p:ph type="ftr" sz="quarter" idx="11"/>
          </p:nvPr>
        </p:nvSpPr>
        <p:spPr/>
        <p:txBody>
          <a:bodyPr/>
          <a:lstStyle/>
          <a:p>
            <a:r>
              <a:rPr kumimoji="1" lang="ja-JP" altLang="en-US"/>
              <a:t>修論発表会</a:t>
            </a:r>
            <a:endParaRPr kumimoji="1" lang="ja-ES" altLang="en-US"/>
          </a:p>
        </p:txBody>
      </p:sp>
      <p:sp>
        <p:nvSpPr>
          <p:cNvPr id="4" name="スライド番号プレースホルダー 3">
            <a:extLst>
              <a:ext uri="{FF2B5EF4-FFF2-40B4-BE49-F238E27FC236}">
                <a16:creationId xmlns:a16="http://schemas.microsoft.com/office/drawing/2014/main" id="{5B5D592A-7441-22B8-8BEF-7997EA55C078}"/>
              </a:ext>
            </a:extLst>
          </p:cNvPr>
          <p:cNvSpPr>
            <a:spLocks noGrp="1"/>
          </p:cNvSpPr>
          <p:nvPr>
            <p:ph type="sldNum" sz="quarter" idx="12"/>
          </p:nvPr>
        </p:nvSpPr>
        <p:spPr/>
        <p:txBody>
          <a:bodyPr/>
          <a:lstStyle/>
          <a:p>
            <a:fld id="{D9056B9A-EE80-2546-9862-374E0D000D93}" type="slidenum">
              <a:rPr kumimoji="1" lang="ja-ES" altLang="en-US" smtClean="0"/>
              <a:t>14</a:t>
            </a:fld>
            <a:endParaRPr kumimoji="1" lang="ja-ES" altLang="en-US"/>
          </a:p>
        </p:txBody>
      </p:sp>
      <p:sp>
        <p:nvSpPr>
          <p:cNvPr id="5" name="テキスト ボックス 4">
            <a:extLst>
              <a:ext uri="{FF2B5EF4-FFF2-40B4-BE49-F238E27FC236}">
                <a16:creationId xmlns:a16="http://schemas.microsoft.com/office/drawing/2014/main" id="{4C2133DE-0F3D-67DE-C679-9E3309562B66}"/>
              </a:ext>
            </a:extLst>
          </p:cNvPr>
          <p:cNvSpPr txBox="1"/>
          <p:nvPr/>
        </p:nvSpPr>
        <p:spPr>
          <a:xfrm>
            <a:off x="2848486" y="2721114"/>
            <a:ext cx="6495027" cy="707886"/>
          </a:xfrm>
          <a:prstGeom prst="rect">
            <a:avLst/>
          </a:prstGeom>
          <a:noFill/>
        </p:spPr>
        <p:txBody>
          <a:bodyPr wrap="square" rtlCol="0">
            <a:spAutoFit/>
          </a:bodyPr>
          <a:lstStyle/>
          <a:p>
            <a:r>
              <a:rPr kumimoji="1" lang="ja-ES" altLang="en-US" sz="4000" dirty="0">
                <a:latin typeface="Meiryo" panose="020B0604030504040204" pitchFamily="34" charset="-128"/>
                <a:ea typeface="Meiryo" panose="020B0604030504040204" pitchFamily="34" charset="-128"/>
              </a:rPr>
              <a:t>検出器アライメントの較正</a:t>
            </a:r>
          </a:p>
        </p:txBody>
      </p:sp>
    </p:spTree>
    <p:extLst>
      <p:ext uri="{BB962C8B-B14F-4D97-AF65-F5344CB8AC3E}">
        <p14:creationId xmlns:p14="http://schemas.microsoft.com/office/powerpoint/2010/main" val="4045225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0D324-3E2E-E04F-C85A-96623DCF2392}"/>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974133D5-DCF0-41AD-F631-AC0F4675B9F4}"/>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天球での理想的検出器アライメント</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16545F54-0B63-3ECB-60C1-61FD4D22767B}"/>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5C43A7D3-43EB-9273-94B4-D7282C3664EE}"/>
              </a:ext>
            </a:extLst>
          </p:cNvPr>
          <p:cNvSpPr>
            <a:spLocks noGrp="1"/>
          </p:cNvSpPr>
          <p:nvPr>
            <p:ph type="sldNum" sz="quarter" idx="12"/>
          </p:nvPr>
        </p:nvSpPr>
        <p:spPr/>
        <p:txBody>
          <a:bodyPr/>
          <a:lstStyle/>
          <a:p>
            <a:fld id="{A346F7B0-2C6C-2749-AD43-9AA6CBC0C428}" type="slidenum">
              <a:rPr kumimoji="1" lang="ja-JP" altLang="en-US" smtClean="0"/>
              <a:t>15</a:t>
            </a:fld>
            <a:endParaRPr kumimoji="1" lang="ja-JP" altLang="en-US"/>
          </a:p>
        </p:txBody>
      </p:sp>
      <p:sp>
        <p:nvSpPr>
          <p:cNvPr id="9" name="コンテンツ プレースホルダー 2">
            <a:extLst>
              <a:ext uri="{FF2B5EF4-FFF2-40B4-BE49-F238E27FC236}">
                <a16:creationId xmlns:a16="http://schemas.microsoft.com/office/drawing/2014/main" id="{B13E8BE0-D9D1-8082-5850-A260B095E2C2}"/>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0D773911-E265-76DB-54DC-6130570CE595}"/>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2CF92B0E-522C-3FC0-815A-3BA57727A3F9}"/>
              </a:ext>
            </a:extLst>
          </p:cNvPr>
          <p:cNvSpPr txBox="1"/>
          <p:nvPr/>
        </p:nvSpPr>
        <p:spPr>
          <a:xfrm>
            <a:off x="185443" y="1219959"/>
            <a:ext cx="12006557" cy="1631216"/>
          </a:xfrm>
          <a:prstGeom prst="rect">
            <a:avLst/>
          </a:prstGeom>
          <a:noFill/>
        </p:spPr>
        <p:txBody>
          <a:bodyPr wrap="square" rtlCol="0">
            <a:spAutoFit/>
          </a:bodyPr>
          <a:lstStyle/>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偏光を観測するためには異なる方向に感度を持つ検出器が</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大気揺らぎが無視できる</a:t>
            </a:r>
            <a:r>
              <a:rPr kumimoji="1" lang="ja-ES" altLang="en-US" sz="2000" dirty="0">
                <a:latin typeface="Meiryo" panose="020B0604030504040204" pitchFamily="34" charset="-128"/>
                <a:ea typeface="Meiryo" panose="020B0604030504040204" pitchFamily="34" charset="-128"/>
                <a:cs typeface="Arial" panose="020B0604020202020204" pitchFamily="34" charset="0"/>
              </a:rPr>
              <a:t>空の領域をスキャンし、その信号の</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差分</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を取ることが必要</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無偏光の大気ノイズは差し引かれ、</a:t>
            </a: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の偏光信号のみが残る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天球面上での検出器がスキャン軸に</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平行</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に配置されていることが望ましい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実際は平行に揃っていなかった</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傾きが存在</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p>
        </p:txBody>
      </p:sp>
      <p:grpSp>
        <p:nvGrpSpPr>
          <p:cNvPr id="7" name="グループ化 6">
            <a:extLst>
              <a:ext uri="{FF2B5EF4-FFF2-40B4-BE49-F238E27FC236}">
                <a16:creationId xmlns:a16="http://schemas.microsoft.com/office/drawing/2014/main" id="{92464167-13AF-C6F1-AFFE-E1AC3A068325}"/>
              </a:ext>
            </a:extLst>
          </p:cNvPr>
          <p:cNvGrpSpPr/>
          <p:nvPr/>
        </p:nvGrpSpPr>
        <p:grpSpPr>
          <a:xfrm>
            <a:off x="320516" y="3053469"/>
            <a:ext cx="4771928" cy="3106258"/>
            <a:chOff x="542005" y="1979402"/>
            <a:chExt cx="5454344" cy="4090758"/>
          </a:xfrm>
        </p:grpSpPr>
        <p:pic>
          <p:nvPicPr>
            <p:cNvPr id="8" name="図 7" descr="屋内, テーブル, 座る, 木製 が含まれている画像&#10;&#10;自動的に生成された説明">
              <a:extLst>
                <a:ext uri="{FF2B5EF4-FFF2-40B4-BE49-F238E27FC236}">
                  <a16:creationId xmlns:a16="http://schemas.microsoft.com/office/drawing/2014/main" id="{67C63401-D15D-1962-065A-8105A692BE44}"/>
                </a:ext>
              </a:extLst>
            </p:cNvPr>
            <p:cNvPicPr>
              <a:picLocks noChangeAspect="1"/>
            </p:cNvPicPr>
            <p:nvPr/>
          </p:nvPicPr>
          <p:blipFill>
            <a:blip r:embed="rId3"/>
            <a:stretch>
              <a:fillRect/>
            </a:stretch>
          </p:blipFill>
          <p:spPr>
            <a:xfrm>
              <a:off x="542005" y="1979402"/>
              <a:ext cx="5454344" cy="4090758"/>
            </a:xfrm>
            <a:prstGeom prst="rect">
              <a:avLst/>
            </a:prstGeom>
          </p:spPr>
        </p:pic>
        <p:sp>
          <p:nvSpPr>
            <p:cNvPr id="10" name="正方形/長方形 9">
              <a:extLst>
                <a:ext uri="{FF2B5EF4-FFF2-40B4-BE49-F238E27FC236}">
                  <a16:creationId xmlns:a16="http://schemas.microsoft.com/office/drawing/2014/main" id="{4AE6CA10-8BC7-F708-34B4-AA8E5F997FAA}"/>
                </a:ext>
              </a:extLst>
            </p:cNvPr>
            <p:cNvSpPr/>
            <p:nvPr/>
          </p:nvSpPr>
          <p:spPr>
            <a:xfrm>
              <a:off x="2911422" y="3429000"/>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220GHz</a:t>
              </a:r>
            </a:p>
          </p:txBody>
        </p:sp>
        <p:sp>
          <p:nvSpPr>
            <p:cNvPr id="11" name="正方形/長方形 10">
              <a:extLst>
                <a:ext uri="{FF2B5EF4-FFF2-40B4-BE49-F238E27FC236}">
                  <a16:creationId xmlns:a16="http://schemas.microsoft.com/office/drawing/2014/main" id="{6B2A4706-9DA4-7E2A-F090-5A8C1BE16A30}"/>
                </a:ext>
              </a:extLst>
            </p:cNvPr>
            <p:cNvSpPr/>
            <p:nvPr/>
          </p:nvSpPr>
          <p:spPr>
            <a:xfrm>
              <a:off x="2003334" y="3007337"/>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2" name="正方形/長方形 11">
              <a:extLst>
                <a:ext uri="{FF2B5EF4-FFF2-40B4-BE49-F238E27FC236}">
                  <a16:creationId xmlns:a16="http://schemas.microsoft.com/office/drawing/2014/main" id="{B57B4C06-7FA0-0722-10D6-136F578DDE05}"/>
                </a:ext>
              </a:extLst>
            </p:cNvPr>
            <p:cNvSpPr/>
            <p:nvPr/>
          </p:nvSpPr>
          <p:spPr>
            <a:xfrm>
              <a:off x="3030046" y="2694330"/>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a:t>
              </a:r>
              <a:r>
                <a:rPr kumimoji="1" lang="en-US" altLang="ja-ES" dirty="0">
                  <a:solidFill>
                    <a:schemeClr val="bg1"/>
                  </a:solidFill>
                  <a:latin typeface="Meiryo" panose="020B0604030504040204" pitchFamily="34" charset="-128"/>
                  <a:ea typeface="Meiryo" panose="020B0604030504040204" pitchFamily="34" charset="-128"/>
                </a:rPr>
                <a:t>z</a:t>
              </a:r>
            </a:p>
          </p:txBody>
        </p:sp>
        <p:sp>
          <p:nvSpPr>
            <p:cNvPr id="13" name="正方形/長方形 12">
              <a:extLst>
                <a:ext uri="{FF2B5EF4-FFF2-40B4-BE49-F238E27FC236}">
                  <a16:creationId xmlns:a16="http://schemas.microsoft.com/office/drawing/2014/main" id="{31788E0A-49E0-F481-3A09-CBAE2BD28C18}"/>
                </a:ext>
              </a:extLst>
            </p:cNvPr>
            <p:cNvSpPr/>
            <p:nvPr/>
          </p:nvSpPr>
          <p:spPr>
            <a:xfrm>
              <a:off x="3978375" y="3094826"/>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a:t>
              </a:r>
              <a:r>
                <a:rPr kumimoji="1" lang="en-US" altLang="ja-ES" dirty="0">
                  <a:solidFill>
                    <a:schemeClr val="bg1"/>
                  </a:solidFill>
                  <a:latin typeface="Meiryo" panose="020B0604030504040204" pitchFamily="34" charset="-128"/>
                  <a:ea typeface="Meiryo" panose="020B0604030504040204" pitchFamily="34" charset="-128"/>
                </a:rPr>
                <a:t>z</a:t>
              </a:r>
            </a:p>
          </p:txBody>
        </p:sp>
        <p:sp>
          <p:nvSpPr>
            <p:cNvPr id="14" name="正方形/長方形 13">
              <a:extLst>
                <a:ext uri="{FF2B5EF4-FFF2-40B4-BE49-F238E27FC236}">
                  <a16:creationId xmlns:a16="http://schemas.microsoft.com/office/drawing/2014/main" id="{118EC0C1-3C00-95AA-F265-77CEE8FA813A}"/>
                </a:ext>
              </a:extLst>
            </p:cNvPr>
            <p:cNvSpPr/>
            <p:nvPr/>
          </p:nvSpPr>
          <p:spPr>
            <a:xfrm>
              <a:off x="3982454" y="3985837"/>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5" name="正方形/長方形 14">
              <a:extLst>
                <a:ext uri="{FF2B5EF4-FFF2-40B4-BE49-F238E27FC236}">
                  <a16:creationId xmlns:a16="http://schemas.microsoft.com/office/drawing/2014/main" id="{703E4F86-2825-A48D-F176-ED6FF52056EB}"/>
                </a:ext>
              </a:extLst>
            </p:cNvPr>
            <p:cNvSpPr/>
            <p:nvPr/>
          </p:nvSpPr>
          <p:spPr>
            <a:xfrm>
              <a:off x="1783600" y="3852074"/>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6" name="正方形/長方形 15">
              <a:extLst>
                <a:ext uri="{FF2B5EF4-FFF2-40B4-BE49-F238E27FC236}">
                  <a16:creationId xmlns:a16="http://schemas.microsoft.com/office/drawing/2014/main" id="{AFFA32E4-22B0-5CF9-062B-840024D23F33}"/>
                </a:ext>
              </a:extLst>
            </p:cNvPr>
            <p:cNvSpPr/>
            <p:nvPr/>
          </p:nvSpPr>
          <p:spPr>
            <a:xfrm>
              <a:off x="2738876" y="4491048"/>
              <a:ext cx="1084838" cy="3302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grpSp>
      <p:sp>
        <p:nvSpPr>
          <p:cNvPr id="17" name="左カーブ矢印 16">
            <a:extLst>
              <a:ext uri="{FF2B5EF4-FFF2-40B4-BE49-F238E27FC236}">
                <a16:creationId xmlns:a16="http://schemas.microsoft.com/office/drawing/2014/main" id="{E05B4834-D1EC-F933-67E6-D482C37E2CE9}"/>
              </a:ext>
            </a:extLst>
          </p:cNvPr>
          <p:cNvSpPr/>
          <p:nvPr/>
        </p:nvSpPr>
        <p:spPr>
          <a:xfrm rot="15558086">
            <a:off x="5940329" y="2794763"/>
            <a:ext cx="557784" cy="1620064"/>
          </a:xfrm>
          <a:prstGeom prst="curvedLef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18" name="テキスト ボックス 17">
            <a:extLst>
              <a:ext uri="{FF2B5EF4-FFF2-40B4-BE49-F238E27FC236}">
                <a16:creationId xmlns:a16="http://schemas.microsoft.com/office/drawing/2014/main" id="{57CC0C64-E81D-101F-2477-D53FEDF9BDE2}"/>
              </a:ext>
            </a:extLst>
          </p:cNvPr>
          <p:cNvSpPr txBox="1"/>
          <p:nvPr/>
        </p:nvSpPr>
        <p:spPr>
          <a:xfrm>
            <a:off x="5340063" y="4200896"/>
            <a:ext cx="1859280" cy="707886"/>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天球での配置にすると</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grpSp>
        <p:nvGrpSpPr>
          <p:cNvPr id="21" name="グループ化 20">
            <a:extLst>
              <a:ext uri="{FF2B5EF4-FFF2-40B4-BE49-F238E27FC236}">
                <a16:creationId xmlns:a16="http://schemas.microsoft.com/office/drawing/2014/main" id="{6D3E64FE-B19A-20F7-535C-3D985D4AEDB4}"/>
              </a:ext>
            </a:extLst>
          </p:cNvPr>
          <p:cNvGrpSpPr/>
          <p:nvPr/>
        </p:nvGrpSpPr>
        <p:grpSpPr>
          <a:xfrm>
            <a:off x="7147414" y="2801244"/>
            <a:ext cx="3576814" cy="3344257"/>
            <a:chOff x="6629511" y="2391113"/>
            <a:chExt cx="4596264" cy="4197470"/>
          </a:xfrm>
        </p:grpSpPr>
        <p:sp>
          <p:nvSpPr>
            <p:cNvPr id="22" name="テキスト ボックス 21">
              <a:extLst>
                <a:ext uri="{FF2B5EF4-FFF2-40B4-BE49-F238E27FC236}">
                  <a16:creationId xmlns:a16="http://schemas.microsoft.com/office/drawing/2014/main" id="{8B54580B-F06F-377C-9C54-A31F25D52A47}"/>
                </a:ext>
              </a:extLst>
            </p:cNvPr>
            <p:cNvSpPr txBox="1"/>
            <p:nvPr/>
          </p:nvSpPr>
          <p:spPr>
            <a:xfrm>
              <a:off x="8389265" y="2391113"/>
              <a:ext cx="1860214" cy="424929"/>
            </a:xfrm>
            <a:prstGeom prst="rect">
              <a:avLst/>
            </a:prstGeom>
            <a:noFill/>
          </p:spPr>
          <p:txBody>
            <a:bodyPr wrap="square" rtlCol="0">
              <a:spAutoFit/>
            </a:bodyPr>
            <a:lstStyle/>
            <a:p>
              <a:r>
                <a:rPr kumimoji="1" lang="ja-ES" altLang="en-US" sz="1600" dirty="0">
                  <a:latin typeface="Meiryo" panose="020B0604030504040204" pitchFamily="34" charset="-128"/>
                  <a:ea typeface="Meiryo" panose="020B0604030504040204" pitchFamily="34" charset="-128"/>
                  <a:cs typeface="Arial" panose="020B0604020202020204" pitchFamily="34" charset="0"/>
                </a:rPr>
                <a:t>理想的な配置</a:t>
              </a:r>
              <a:endParaRPr kumimoji="1" lang="en-US" altLang="ja-ES" sz="1600" dirty="0">
                <a:latin typeface="Meiryo" panose="020B0604030504040204" pitchFamily="34" charset="-128"/>
                <a:ea typeface="Meiryo" panose="020B0604030504040204" pitchFamily="34" charset="-128"/>
                <a:cs typeface="Arial" panose="020B0604020202020204" pitchFamily="34" charset="0"/>
              </a:endParaRPr>
            </a:p>
          </p:txBody>
        </p:sp>
        <p:grpSp>
          <p:nvGrpSpPr>
            <p:cNvPr id="23" name="グループ化 22">
              <a:extLst>
                <a:ext uri="{FF2B5EF4-FFF2-40B4-BE49-F238E27FC236}">
                  <a16:creationId xmlns:a16="http://schemas.microsoft.com/office/drawing/2014/main" id="{44BDF79E-A8DA-33AB-2536-E3117B96FD92}"/>
                </a:ext>
              </a:extLst>
            </p:cNvPr>
            <p:cNvGrpSpPr/>
            <p:nvPr/>
          </p:nvGrpSpPr>
          <p:grpSpPr>
            <a:xfrm>
              <a:off x="6629511" y="2696152"/>
              <a:ext cx="4596264" cy="3491470"/>
              <a:chOff x="6168649" y="1733873"/>
              <a:chExt cx="5120782" cy="3950885"/>
            </a:xfrm>
          </p:grpSpPr>
          <p:pic>
            <p:nvPicPr>
              <p:cNvPr id="48" name="図 47" descr="ダイアグラム&#10;&#10;自動的に生成された説明">
                <a:extLst>
                  <a:ext uri="{FF2B5EF4-FFF2-40B4-BE49-F238E27FC236}">
                    <a16:creationId xmlns:a16="http://schemas.microsoft.com/office/drawing/2014/main" id="{C2B6E6C9-0B4E-84A8-287A-BA6896A8A0E6}"/>
                  </a:ext>
                </a:extLst>
              </p:cNvPr>
              <p:cNvPicPr>
                <a:picLocks noChangeAspect="1"/>
              </p:cNvPicPr>
              <p:nvPr/>
            </p:nvPicPr>
            <p:blipFill>
              <a:blip r:embed="rId4"/>
              <a:stretch>
                <a:fillRect/>
              </a:stretch>
            </p:blipFill>
            <p:spPr>
              <a:xfrm>
                <a:off x="7070309" y="1733873"/>
                <a:ext cx="4219122" cy="3633719"/>
              </a:xfrm>
              <a:prstGeom prst="rect">
                <a:avLst/>
              </a:prstGeom>
            </p:spPr>
          </p:pic>
          <p:sp>
            <p:nvSpPr>
              <p:cNvPr id="49" name="右矢印 48">
                <a:extLst>
                  <a:ext uri="{FF2B5EF4-FFF2-40B4-BE49-F238E27FC236}">
                    <a16:creationId xmlns:a16="http://schemas.microsoft.com/office/drawing/2014/main" id="{DC5D386A-4C9F-B9E1-6821-4AF67420A556}"/>
                  </a:ext>
                </a:extLst>
              </p:cNvPr>
              <p:cNvSpPr/>
              <p:nvPr/>
            </p:nvSpPr>
            <p:spPr>
              <a:xfrm>
                <a:off x="7356432" y="5454501"/>
                <a:ext cx="3725229" cy="230257"/>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50" name="右矢印 49">
                <a:extLst>
                  <a:ext uri="{FF2B5EF4-FFF2-40B4-BE49-F238E27FC236}">
                    <a16:creationId xmlns:a16="http://schemas.microsoft.com/office/drawing/2014/main" id="{91F4DA5E-6DEC-7A7D-CDCD-900363AAA6DD}"/>
                  </a:ext>
                </a:extLst>
              </p:cNvPr>
              <p:cNvSpPr/>
              <p:nvPr/>
            </p:nvSpPr>
            <p:spPr>
              <a:xfrm rot="16200000">
                <a:off x="5245573" y="3441356"/>
                <a:ext cx="3471415" cy="24140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51" name="テキスト ボックス 50">
                <a:extLst>
                  <a:ext uri="{FF2B5EF4-FFF2-40B4-BE49-F238E27FC236}">
                    <a16:creationId xmlns:a16="http://schemas.microsoft.com/office/drawing/2014/main" id="{86BC28F9-37F7-0494-6101-DCF480EEF0A3}"/>
                  </a:ext>
                </a:extLst>
              </p:cNvPr>
              <p:cNvSpPr txBox="1"/>
              <p:nvPr/>
            </p:nvSpPr>
            <p:spPr>
              <a:xfrm>
                <a:off x="6168649" y="3335678"/>
                <a:ext cx="941627" cy="480842"/>
              </a:xfrm>
              <a:prstGeom prst="rect">
                <a:avLst/>
              </a:prstGeom>
              <a:noFill/>
            </p:spPr>
            <p:txBody>
              <a:bodyPr wrap="square" rtlCol="0">
                <a:spAutoFit/>
              </a:bodyPr>
              <a:lstStyle/>
              <a:p>
                <a:r>
                  <a:rPr kumimoji="1" lang="ja-ES" altLang="en-US" sz="1600" dirty="0">
                    <a:latin typeface="Meiryo" panose="020B0604030504040204" pitchFamily="34" charset="-128"/>
                    <a:ea typeface="Meiryo" panose="020B0604030504040204" pitchFamily="34" charset="-128"/>
                    <a:cs typeface="Arial" panose="020B0604020202020204" pitchFamily="34" charset="0"/>
                  </a:rPr>
                  <a:t>仰角</a:t>
                </a:r>
                <a:endParaRPr kumimoji="1" lang="en-US" altLang="ja-ES" sz="1600" dirty="0">
                  <a:latin typeface="Meiryo" panose="020B0604030504040204" pitchFamily="34" charset="-128"/>
                  <a:ea typeface="Meiryo" panose="020B0604030504040204" pitchFamily="34" charset="-128"/>
                  <a:cs typeface="Arial" panose="020B0604020202020204" pitchFamily="34" charset="0"/>
                </a:endParaRPr>
              </a:p>
            </p:txBody>
          </p:sp>
        </p:grpSp>
        <p:sp>
          <p:nvSpPr>
            <p:cNvPr id="24" name="テキスト ボックス 23">
              <a:extLst>
                <a:ext uri="{FF2B5EF4-FFF2-40B4-BE49-F238E27FC236}">
                  <a16:creationId xmlns:a16="http://schemas.microsoft.com/office/drawing/2014/main" id="{A181F3D0-C9B2-5B48-664A-D6BD1D63EF31}"/>
                </a:ext>
              </a:extLst>
            </p:cNvPr>
            <p:cNvSpPr txBox="1"/>
            <p:nvPr/>
          </p:nvSpPr>
          <p:spPr>
            <a:xfrm>
              <a:off x="8038040" y="6163654"/>
              <a:ext cx="2588507" cy="424929"/>
            </a:xfrm>
            <a:prstGeom prst="rect">
              <a:avLst/>
            </a:prstGeom>
            <a:noFill/>
          </p:spPr>
          <p:txBody>
            <a:bodyPr wrap="square" rtlCol="0">
              <a:spAutoFit/>
            </a:bodyPr>
            <a:lstStyle/>
            <a:p>
              <a:r>
                <a:rPr kumimoji="1" lang="ja-ES" altLang="en-US" sz="1600" dirty="0">
                  <a:latin typeface="Meiryo" panose="020B0604030504040204" pitchFamily="34" charset="-128"/>
                  <a:ea typeface="Meiryo" panose="020B0604030504040204" pitchFamily="34" charset="-128"/>
                  <a:cs typeface="Arial" panose="020B0604020202020204" pitchFamily="34" charset="0"/>
                </a:rPr>
                <a:t>方位角</a:t>
              </a:r>
              <a:r>
                <a:rPr kumimoji="1" lang="en-US" altLang="ja-ES" sz="1600" dirty="0">
                  <a:latin typeface="Meiryo" panose="020B0604030504040204" pitchFamily="34" charset="-128"/>
                  <a:ea typeface="Meiryo" panose="020B0604030504040204" pitchFamily="34" charset="-128"/>
                  <a:cs typeface="Arial" panose="020B0604020202020204" pitchFamily="34" charset="0"/>
                </a:rPr>
                <a:t>(</a:t>
              </a:r>
              <a:r>
                <a:rPr kumimoji="1" lang="ja-ES" altLang="en-US" sz="1600" dirty="0">
                  <a:latin typeface="Meiryo" panose="020B0604030504040204" pitchFamily="34" charset="-128"/>
                  <a:ea typeface="Meiryo" panose="020B0604030504040204" pitchFamily="34" charset="-128"/>
                  <a:cs typeface="Arial" panose="020B0604020202020204" pitchFamily="34" charset="0"/>
                </a:rPr>
                <a:t>スキャン軸</a:t>
              </a:r>
              <a:r>
                <a:rPr kumimoji="1" lang="en-US" altLang="ja-ES" sz="1600" dirty="0">
                  <a:latin typeface="Meiryo" panose="020B0604030504040204" pitchFamily="34" charset="-128"/>
                  <a:ea typeface="Meiryo" panose="020B0604030504040204" pitchFamily="34" charset="-128"/>
                  <a:cs typeface="Arial" panose="020B0604020202020204" pitchFamily="34" charset="0"/>
                </a:rPr>
                <a:t>)</a:t>
              </a:r>
            </a:p>
          </p:txBody>
        </p:sp>
        <p:sp>
          <p:nvSpPr>
            <p:cNvPr id="25" name="左右矢印 24">
              <a:extLst>
                <a:ext uri="{FF2B5EF4-FFF2-40B4-BE49-F238E27FC236}">
                  <a16:creationId xmlns:a16="http://schemas.microsoft.com/office/drawing/2014/main" id="{6A273A68-6D94-DC91-690E-9BABD4351D0D}"/>
                </a:ext>
              </a:extLst>
            </p:cNvPr>
            <p:cNvSpPr/>
            <p:nvPr/>
          </p:nvSpPr>
          <p:spPr>
            <a:xfrm>
              <a:off x="8539437" y="3273798"/>
              <a:ext cx="447100" cy="95884"/>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6" name="左右矢印 25">
              <a:extLst>
                <a:ext uri="{FF2B5EF4-FFF2-40B4-BE49-F238E27FC236}">
                  <a16:creationId xmlns:a16="http://schemas.microsoft.com/office/drawing/2014/main" id="{7E6A6849-F721-B343-D1CD-F5C3939CB60C}"/>
                </a:ext>
              </a:extLst>
            </p:cNvPr>
            <p:cNvSpPr/>
            <p:nvPr/>
          </p:nvSpPr>
          <p:spPr>
            <a:xfrm>
              <a:off x="9418354" y="3786802"/>
              <a:ext cx="447100" cy="95884"/>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7" name="左右矢印 26">
              <a:extLst>
                <a:ext uri="{FF2B5EF4-FFF2-40B4-BE49-F238E27FC236}">
                  <a16:creationId xmlns:a16="http://schemas.microsoft.com/office/drawing/2014/main" id="{46DEF757-5396-72E5-E9A6-3357377F6AE1}"/>
                </a:ext>
              </a:extLst>
            </p:cNvPr>
            <p:cNvSpPr/>
            <p:nvPr/>
          </p:nvSpPr>
          <p:spPr>
            <a:xfrm>
              <a:off x="9108744" y="4273124"/>
              <a:ext cx="447100" cy="95884"/>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8" name="左右矢印 27">
              <a:extLst>
                <a:ext uri="{FF2B5EF4-FFF2-40B4-BE49-F238E27FC236}">
                  <a16:creationId xmlns:a16="http://schemas.microsoft.com/office/drawing/2014/main" id="{8F7E0C6C-2290-C86B-329A-B302C5D0C4D0}"/>
                </a:ext>
              </a:extLst>
            </p:cNvPr>
            <p:cNvSpPr/>
            <p:nvPr/>
          </p:nvSpPr>
          <p:spPr>
            <a:xfrm>
              <a:off x="9971567" y="4764665"/>
              <a:ext cx="447100" cy="95884"/>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9" name="左右矢印 28">
              <a:extLst>
                <a:ext uri="{FF2B5EF4-FFF2-40B4-BE49-F238E27FC236}">
                  <a16:creationId xmlns:a16="http://schemas.microsoft.com/office/drawing/2014/main" id="{48908231-B816-EE5E-90F4-792513B6BA36}"/>
                </a:ext>
              </a:extLst>
            </p:cNvPr>
            <p:cNvSpPr/>
            <p:nvPr/>
          </p:nvSpPr>
          <p:spPr>
            <a:xfrm>
              <a:off x="8549537" y="5275808"/>
              <a:ext cx="447100" cy="95884"/>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0" name="左右矢印 29">
              <a:extLst>
                <a:ext uri="{FF2B5EF4-FFF2-40B4-BE49-F238E27FC236}">
                  <a16:creationId xmlns:a16="http://schemas.microsoft.com/office/drawing/2014/main" id="{DED7F4F5-F245-09FE-66D1-F8D2DA68841F}"/>
                </a:ext>
              </a:extLst>
            </p:cNvPr>
            <p:cNvSpPr/>
            <p:nvPr/>
          </p:nvSpPr>
          <p:spPr>
            <a:xfrm rot="5400000">
              <a:off x="8018183" y="3217583"/>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1" name="左右矢印 30">
              <a:extLst>
                <a:ext uri="{FF2B5EF4-FFF2-40B4-BE49-F238E27FC236}">
                  <a16:creationId xmlns:a16="http://schemas.microsoft.com/office/drawing/2014/main" id="{EC14D47D-9D4C-08CA-90DF-8A0D0F8E14CB}"/>
                </a:ext>
              </a:extLst>
            </p:cNvPr>
            <p:cNvSpPr/>
            <p:nvPr/>
          </p:nvSpPr>
          <p:spPr>
            <a:xfrm rot="5400000">
              <a:off x="8605893" y="4199990"/>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2" name="左右矢印 31">
              <a:extLst>
                <a:ext uri="{FF2B5EF4-FFF2-40B4-BE49-F238E27FC236}">
                  <a16:creationId xmlns:a16="http://schemas.microsoft.com/office/drawing/2014/main" id="{53042F71-E565-3F65-BA6D-CE738FE931D9}"/>
                </a:ext>
              </a:extLst>
            </p:cNvPr>
            <p:cNvSpPr/>
            <p:nvPr/>
          </p:nvSpPr>
          <p:spPr>
            <a:xfrm rot="5400000">
              <a:off x="10334964" y="3215351"/>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3" name="左右矢印 32">
              <a:extLst>
                <a:ext uri="{FF2B5EF4-FFF2-40B4-BE49-F238E27FC236}">
                  <a16:creationId xmlns:a16="http://schemas.microsoft.com/office/drawing/2014/main" id="{BBBDCCC0-C62A-6FE0-D61F-58A115B206AB}"/>
                </a:ext>
              </a:extLst>
            </p:cNvPr>
            <p:cNvSpPr/>
            <p:nvPr/>
          </p:nvSpPr>
          <p:spPr>
            <a:xfrm rot="5400000">
              <a:off x="10048694" y="3682712"/>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4" name="左右矢印 33">
              <a:extLst>
                <a:ext uri="{FF2B5EF4-FFF2-40B4-BE49-F238E27FC236}">
                  <a16:creationId xmlns:a16="http://schemas.microsoft.com/office/drawing/2014/main" id="{5D888F0A-CFB9-E5C1-1C05-0EAF4F67CA20}"/>
                </a:ext>
              </a:extLst>
            </p:cNvPr>
            <p:cNvSpPr/>
            <p:nvPr/>
          </p:nvSpPr>
          <p:spPr>
            <a:xfrm rot="5400000">
              <a:off x="9465010" y="4656156"/>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5" name="左右矢印 34">
              <a:extLst>
                <a:ext uri="{FF2B5EF4-FFF2-40B4-BE49-F238E27FC236}">
                  <a16:creationId xmlns:a16="http://schemas.microsoft.com/office/drawing/2014/main" id="{A4DD0333-99F8-D87C-F0AA-1FF6BDC7C79A}"/>
                </a:ext>
              </a:extLst>
            </p:cNvPr>
            <p:cNvSpPr/>
            <p:nvPr/>
          </p:nvSpPr>
          <p:spPr>
            <a:xfrm rot="5400000">
              <a:off x="9177307" y="5170908"/>
              <a:ext cx="314111" cy="87457"/>
            </a:xfrm>
            <a:prstGeom prst="leftRightArrow">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6" name="左右矢印 35">
              <a:extLst>
                <a:ext uri="{FF2B5EF4-FFF2-40B4-BE49-F238E27FC236}">
                  <a16:creationId xmlns:a16="http://schemas.microsoft.com/office/drawing/2014/main" id="{86EADBD9-F854-25A5-2288-2260153F5CE2}"/>
                </a:ext>
              </a:extLst>
            </p:cNvPr>
            <p:cNvSpPr/>
            <p:nvPr/>
          </p:nvSpPr>
          <p:spPr>
            <a:xfrm rot="8091176">
              <a:off x="9731579" y="3278011"/>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7" name="左右矢印 36">
              <a:extLst>
                <a:ext uri="{FF2B5EF4-FFF2-40B4-BE49-F238E27FC236}">
                  <a16:creationId xmlns:a16="http://schemas.microsoft.com/office/drawing/2014/main" id="{2BDDFA63-7D68-91A9-3E43-081BFB8050FE}"/>
                </a:ext>
              </a:extLst>
            </p:cNvPr>
            <p:cNvSpPr/>
            <p:nvPr/>
          </p:nvSpPr>
          <p:spPr>
            <a:xfrm rot="8091176">
              <a:off x="8311775" y="3787344"/>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8" name="左右矢印 37">
              <a:extLst>
                <a:ext uri="{FF2B5EF4-FFF2-40B4-BE49-F238E27FC236}">
                  <a16:creationId xmlns:a16="http://schemas.microsoft.com/office/drawing/2014/main" id="{1EECC6FD-3F8F-07EC-8E9B-2172107D3CDD}"/>
                </a:ext>
              </a:extLst>
            </p:cNvPr>
            <p:cNvSpPr/>
            <p:nvPr/>
          </p:nvSpPr>
          <p:spPr>
            <a:xfrm rot="8091176">
              <a:off x="8016366" y="4277338"/>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39" name="左右矢印 38">
              <a:extLst>
                <a:ext uri="{FF2B5EF4-FFF2-40B4-BE49-F238E27FC236}">
                  <a16:creationId xmlns:a16="http://schemas.microsoft.com/office/drawing/2014/main" id="{C5607495-84C3-4F33-0B71-FD813059CA32}"/>
                </a:ext>
              </a:extLst>
            </p:cNvPr>
            <p:cNvSpPr/>
            <p:nvPr/>
          </p:nvSpPr>
          <p:spPr>
            <a:xfrm rot="8091176">
              <a:off x="9752738" y="4268023"/>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0" name="左右矢印 39">
              <a:extLst>
                <a:ext uri="{FF2B5EF4-FFF2-40B4-BE49-F238E27FC236}">
                  <a16:creationId xmlns:a16="http://schemas.microsoft.com/office/drawing/2014/main" id="{7299CBCB-E8E7-131F-4C23-FE15B9111703}"/>
                </a:ext>
              </a:extLst>
            </p:cNvPr>
            <p:cNvSpPr/>
            <p:nvPr/>
          </p:nvSpPr>
          <p:spPr>
            <a:xfrm rot="8091176">
              <a:off x="8872065" y="4768624"/>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1" name="左右矢印 40">
              <a:extLst>
                <a:ext uri="{FF2B5EF4-FFF2-40B4-BE49-F238E27FC236}">
                  <a16:creationId xmlns:a16="http://schemas.microsoft.com/office/drawing/2014/main" id="{44B192CA-0648-F532-F235-0F4F5155C43A}"/>
                </a:ext>
              </a:extLst>
            </p:cNvPr>
            <p:cNvSpPr/>
            <p:nvPr/>
          </p:nvSpPr>
          <p:spPr>
            <a:xfrm rot="8091176">
              <a:off x="9731579" y="5269734"/>
              <a:ext cx="314111" cy="87457"/>
            </a:xfrm>
            <a:prstGeom prst="leftRightArrow">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2" name="左右矢印 41">
              <a:extLst>
                <a:ext uri="{FF2B5EF4-FFF2-40B4-BE49-F238E27FC236}">
                  <a16:creationId xmlns:a16="http://schemas.microsoft.com/office/drawing/2014/main" id="{5160CDC2-8A7D-92BC-B710-FE7277BD0DB2}"/>
                </a:ext>
              </a:extLst>
            </p:cNvPr>
            <p:cNvSpPr/>
            <p:nvPr/>
          </p:nvSpPr>
          <p:spPr>
            <a:xfrm rot="13500000">
              <a:off x="9179922" y="3294149"/>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3" name="左右矢印 42">
              <a:extLst>
                <a:ext uri="{FF2B5EF4-FFF2-40B4-BE49-F238E27FC236}">
                  <a16:creationId xmlns:a16="http://schemas.microsoft.com/office/drawing/2014/main" id="{7B921EBF-04A0-2E59-C467-F8EE5C089E55}"/>
                </a:ext>
              </a:extLst>
            </p:cNvPr>
            <p:cNvSpPr/>
            <p:nvPr/>
          </p:nvSpPr>
          <p:spPr>
            <a:xfrm rot="13500000">
              <a:off x="10340150" y="5282820"/>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4" name="左右矢印 43">
              <a:extLst>
                <a:ext uri="{FF2B5EF4-FFF2-40B4-BE49-F238E27FC236}">
                  <a16:creationId xmlns:a16="http://schemas.microsoft.com/office/drawing/2014/main" id="{CC0712D7-A890-36AE-34E6-AF124BE67FFB}"/>
                </a:ext>
              </a:extLst>
            </p:cNvPr>
            <p:cNvSpPr/>
            <p:nvPr/>
          </p:nvSpPr>
          <p:spPr>
            <a:xfrm rot="13500000">
              <a:off x="10336332" y="4269079"/>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5" name="左右矢印 44">
              <a:extLst>
                <a:ext uri="{FF2B5EF4-FFF2-40B4-BE49-F238E27FC236}">
                  <a16:creationId xmlns:a16="http://schemas.microsoft.com/office/drawing/2014/main" id="{3F8A3043-E894-8E18-1305-A7D47FFBCD73}"/>
                </a:ext>
              </a:extLst>
            </p:cNvPr>
            <p:cNvSpPr/>
            <p:nvPr/>
          </p:nvSpPr>
          <p:spPr>
            <a:xfrm rot="13500000">
              <a:off x="8902739" y="3794617"/>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6" name="左右矢印 45">
              <a:extLst>
                <a:ext uri="{FF2B5EF4-FFF2-40B4-BE49-F238E27FC236}">
                  <a16:creationId xmlns:a16="http://schemas.microsoft.com/office/drawing/2014/main" id="{EE551510-2A7A-1B0F-607A-0014D2EC4E08}"/>
                </a:ext>
              </a:extLst>
            </p:cNvPr>
            <p:cNvSpPr/>
            <p:nvPr/>
          </p:nvSpPr>
          <p:spPr>
            <a:xfrm rot="13500000">
              <a:off x="8322848" y="4754591"/>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47" name="左右矢印 46">
              <a:extLst>
                <a:ext uri="{FF2B5EF4-FFF2-40B4-BE49-F238E27FC236}">
                  <a16:creationId xmlns:a16="http://schemas.microsoft.com/office/drawing/2014/main" id="{DA569BD0-B7B1-D4BC-9C4E-B23F2537E13C}"/>
                </a:ext>
              </a:extLst>
            </p:cNvPr>
            <p:cNvSpPr/>
            <p:nvPr/>
          </p:nvSpPr>
          <p:spPr>
            <a:xfrm rot="13500000">
              <a:off x="8042515" y="5280021"/>
              <a:ext cx="314111" cy="87457"/>
            </a:xfrm>
            <a:prstGeom prst="leftRigh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grpSp>
    </p:spTree>
    <p:extLst>
      <p:ext uri="{BB962C8B-B14F-4D97-AF65-F5344CB8AC3E}">
        <p14:creationId xmlns:p14="http://schemas.microsoft.com/office/powerpoint/2010/main" val="3278842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769E7-8287-35AE-6233-223CF1741999}"/>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801DAC8F-D564-32AE-9226-A16D47162A8D}"/>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検出器配置のスキャン軸に対する傾き</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5665A7B0-E223-EA3D-9987-E36324E4DA91}"/>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D4C7C14B-B882-5B0C-90C0-E2B7684E198F}"/>
              </a:ext>
            </a:extLst>
          </p:cNvPr>
          <p:cNvSpPr>
            <a:spLocks noGrp="1"/>
          </p:cNvSpPr>
          <p:nvPr>
            <p:ph type="sldNum" sz="quarter" idx="12"/>
          </p:nvPr>
        </p:nvSpPr>
        <p:spPr/>
        <p:txBody>
          <a:bodyPr/>
          <a:lstStyle/>
          <a:p>
            <a:fld id="{A346F7B0-2C6C-2749-AD43-9AA6CBC0C428}" type="slidenum">
              <a:rPr kumimoji="1" lang="ja-JP" altLang="en-US" smtClean="0"/>
              <a:t>16</a:t>
            </a:fld>
            <a:endParaRPr kumimoji="1" lang="ja-JP" altLang="en-US"/>
          </a:p>
        </p:txBody>
      </p:sp>
      <p:sp>
        <p:nvSpPr>
          <p:cNvPr id="9" name="コンテンツ プレースホルダー 2">
            <a:extLst>
              <a:ext uri="{FF2B5EF4-FFF2-40B4-BE49-F238E27FC236}">
                <a16:creationId xmlns:a16="http://schemas.microsoft.com/office/drawing/2014/main" id="{67FAD43E-4054-5F87-F6DC-A20ECBFE41FE}"/>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4DE41B4B-A39F-72BE-D03A-5E14ECFDA0F5}"/>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5A0A956A-616E-D4D4-7311-DEA22847751C}"/>
              </a:ext>
            </a:extLst>
          </p:cNvPr>
          <p:cNvSpPr txBox="1"/>
          <p:nvPr/>
        </p:nvSpPr>
        <p:spPr>
          <a:xfrm>
            <a:off x="395843" y="1118412"/>
            <a:ext cx="8905577" cy="1323439"/>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月の観測データを用いて天球での検出器配置を見積もる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914400" lvl="1" indent="-457200">
              <a:buFont typeface="+mj-lt"/>
              <a:buAutoNum type="arabicPeriod"/>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光軸中心で見た時の月のマップを再構成</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914400" lvl="1" indent="-457200">
              <a:buFont typeface="+mj-lt"/>
              <a:buAutoNum type="arabicPeriod"/>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マップ中心から検出器の視線を取得</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914400" lvl="1" indent="-457200">
              <a:buFont typeface="+mj-lt"/>
              <a:buAutoNum type="arabicPeriod"/>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全検出器の視線を見た時のスキャン軸からの傾き角を算出</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8" name="図 7">
            <a:extLst>
              <a:ext uri="{FF2B5EF4-FFF2-40B4-BE49-F238E27FC236}">
                <a16:creationId xmlns:a16="http://schemas.microsoft.com/office/drawing/2014/main" id="{F0404A66-C334-FD25-4F8B-B00ED1773373}"/>
              </a:ext>
            </a:extLst>
          </p:cNvPr>
          <p:cNvPicPr>
            <a:picLocks noChangeAspect="1"/>
          </p:cNvPicPr>
          <p:nvPr/>
        </p:nvPicPr>
        <p:blipFill>
          <a:blip r:embed="rId3"/>
          <a:stretch>
            <a:fillRect/>
          </a:stretch>
        </p:blipFill>
        <p:spPr>
          <a:xfrm>
            <a:off x="457216" y="2705420"/>
            <a:ext cx="3903133" cy="3334633"/>
          </a:xfrm>
          <a:prstGeom prst="rect">
            <a:avLst/>
          </a:prstGeom>
        </p:spPr>
      </p:pic>
      <p:sp>
        <p:nvSpPr>
          <p:cNvPr id="10" name="左カーブ矢印 9">
            <a:extLst>
              <a:ext uri="{FF2B5EF4-FFF2-40B4-BE49-F238E27FC236}">
                <a16:creationId xmlns:a16="http://schemas.microsoft.com/office/drawing/2014/main" id="{341079ED-AC37-AE12-48DD-32CE1ED8288D}"/>
              </a:ext>
            </a:extLst>
          </p:cNvPr>
          <p:cNvSpPr/>
          <p:nvPr/>
        </p:nvSpPr>
        <p:spPr>
          <a:xfrm rot="16200000">
            <a:off x="4569740" y="2952444"/>
            <a:ext cx="557784" cy="1620064"/>
          </a:xfrm>
          <a:prstGeom prst="curvedLef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11" name="テキスト ボックス 10">
            <a:extLst>
              <a:ext uri="{FF2B5EF4-FFF2-40B4-BE49-F238E27FC236}">
                <a16:creationId xmlns:a16="http://schemas.microsoft.com/office/drawing/2014/main" id="{46A30DD5-B938-21BF-F8F6-2A00B888856D}"/>
              </a:ext>
            </a:extLst>
          </p:cNvPr>
          <p:cNvSpPr txBox="1"/>
          <p:nvPr/>
        </p:nvSpPr>
        <p:spPr>
          <a:xfrm>
            <a:off x="4162022" y="4224477"/>
            <a:ext cx="1859280"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視線を取得</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13" name="図 12" descr="グラフ, 散布図&#10;&#10;自動的に生成された説明">
            <a:extLst>
              <a:ext uri="{FF2B5EF4-FFF2-40B4-BE49-F238E27FC236}">
                <a16:creationId xmlns:a16="http://schemas.microsoft.com/office/drawing/2014/main" id="{2DD711E5-2850-AE4A-BC96-D881C6272146}"/>
              </a:ext>
            </a:extLst>
          </p:cNvPr>
          <p:cNvPicPr>
            <a:picLocks noChangeAspect="1"/>
          </p:cNvPicPr>
          <p:nvPr/>
        </p:nvPicPr>
        <p:blipFill>
          <a:blip r:embed="rId4"/>
          <a:stretch>
            <a:fillRect/>
          </a:stretch>
        </p:blipFill>
        <p:spPr>
          <a:xfrm>
            <a:off x="5987080" y="2320272"/>
            <a:ext cx="5366720" cy="4104927"/>
          </a:xfrm>
          <a:prstGeom prst="rect">
            <a:avLst/>
          </a:prstGeom>
        </p:spPr>
      </p:pic>
      <p:cxnSp>
        <p:nvCxnSpPr>
          <p:cNvPr id="15" name="直線コネクタ 14">
            <a:extLst>
              <a:ext uri="{FF2B5EF4-FFF2-40B4-BE49-F238E27FC236}">
                <a16:creationId xmlns:a16="http://schemas.microsoft.com/office/drawing/2014/main" id="{65262820-A993-7744-0CF5-9CE114E5771A}"/>
              </a:ext>
            </a:extLst>
          </p:cNvPr>
          <p:cNvCxnSpPr>
            <a:cxnSpLocks/>
          </p:cNvCxnSpPr>
          <p:nvPr/>
        </p:nvCxnSpPr>
        <p:spPr>
          <a:xfrm>
            <a:off x="6631792" y="4234987"/>
            <a:ext cx="4530194" cy="0"/>
          </a:xfrm>
          <a:prstGeom prst="line">
            <a:avLst/>
          </a:prstGeom>
          <a:ln w="25400">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6AECAA09-7BED-4BDC-1137-C718EBC2AB64}"/>
              </a:ext>
            </a:extLst>
          </p:cNvPr>
          <p:cNvCxnSpPr>
            <a:cxnSpLocks/>
          </p:cNvCxnSpPr>
          <p:nvPr/>
        </p:nvCxnSpPr>
        <p:spPr>
          <a:xfrm flipV="1">
            <a:off x="6631792" y="4041368"/>
            <a:ext cx="4530194" cy="362144"/>
          </a:xfrm>
          <a:prstGeom prst="line">
            <a:avLst/>
          </a:prstGeom>
          <a:ln w="25400">
            <a:solidFill>
              <a:schemeClr val="tx1"/>
            </a:solidFill>
            <a:prstDash val="sysDot"/>
          </a:ln>
        </p:spPr>
        <p:style>
          <a:lnRef idx="2">
            <a:schemeClr val="accent1"/>
          </a:lnRef>
          <a:fillRef idx="0">
            <a:schemeClr val="accent1"/>
          </a:fillRef>
          <a:effectRef idx="1">
            <a:schemeClr val="accent1"/>
          </a:effectRef>
          <a:fontRef idx="minor">
            <a:schemeClr val="tx1"/>
          </a:fontRef>
        </p:style>
      </p:cxnSp>
      <p:sp>
        <p:nvSpPr>
          <p:cNvPr id="24" name="円弧 23">
            <a:extLst>
              <a:ext uri="{FF2B5EF4-FFF2-40B4-BE49-F238E27FC236}">
                <a16:creationId xmlns:a16="http://schemas.microsoft.com/office/drawing/2014/main" id="{C4A7C053-9C29-ED1B-8AF7-8795729FFC7D}"/>
              </a:ext>
            </a:extLst>
          </p:cNvPr>
          <p:cNvSpPr/>
          <p:nvPr/>
        </p:nvSpPr>
        <p:spPr>
          <a:xfrm rot="1799649">
            <a:off x="10258340" y="3904842"/>
            <a:ext cx="395209" cy="451112"/>
          </a:xfrm>
          <a:prstGeom prst="arc">
            <a:avLst>
              <a:gd name="adj1" fmla="val 18662451"/>
              <a:gd name="adj2" fmla="val 556880"/>
            </a:avLst>
          </a:prstGeom>
          <a:ln w="41275">
            <a:solidFill>
              <a:srgbClr val="0070C0"/>
            </a:solidFill>
            <a:headEnd type="triangle"/>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ES" altLang="en-US"/>
          </a:p>
        </p:txBody>
      </p:sp>
      <p:sp>
        <p:nvSpPr>
          <p:cNvPr id="25" name="テキスト ボックス 24">
            <a:extLst>
              <a:ext uri="{FF2B5EF4-FFF2-40B4-BE49-F238E27FC236}">
                <a16:creationId xmlns:a16="http://schemas.microsoft.com/office/drawing/2014/main" id="{64C2F1E9-9A1E-9751-E6B0-E5C6086B5C00}"/>
              </a:ext>
            </a:extLst>
          </p:cNvPr>
          <p:cNvSpPr txBox="1"/>
          <p:nvPr/>
        </p:nvSpPr>
        <p:spPr>
          <a:xfrm>
            <a:off x="10873543" y="3841313"/>
            <a:ext cx="768700" cy="400110"/>
          </a:xfrm>
          <a:prstGeom prst="rect">
            <a:avLst/>
          </a:prstGeom>
          <a:solidFill>
            <a:schemeClr val="tx1"/>
          </a:solidFill>
        </p:spPr>
        <p:txBody>
          <a:bodyPr wrap="square" rtlCol="0">
            <a:spAutoFit/>
          </a:bodyPr>
          <a:lstStyle/>
          <a:p>
            <a:r>
              <a:rPr kumimoji="1" lang="ja-ES" altLang="en-US" sz="2000" dirty="0">
                <a:solidFill>
                  <a:schemeClr val="bg1"/>
                </a:solidFill>
                <a:latin typeface="Meiryo" panose="020B0604030504040204" pitchFamily="34" charset="-128"/>
                <a:ea typeface="Meiryo" panose="020B0604030504040204" pitchFamily="34" charset="-128"/>
                <a:cs typeface="Arial" panose="020B0604020202020204" pitchFamily="34" charset="0"/>
              </a:rPr>
              <a:t>約</a:t>
            </a:r>
            <a:r>
              <a:rPr kumimoji="1" lang="en-US" altLang="ja-ES" sz="2000" dirty="0">
                <a:solidFill>
                  <a:schemeClr val="bg1"/>
                </a:solidFill>
                <a:latin typeface="Meiryo" panose="020B0604030504040204" pitchFamily="34" charset="-128"/>
                <a:ea typeface="Meiryo" panose="020B0604030504040204" pitchFamily="34" charset="-128"/>
                <a:cs typeface="Arial" panose="020B0604020202020204" pitchFamily="34" charset="0"/>
              </a:rPr>
              <a:t>6°</a:t>
            </a:r>
          </a:p>
        </p:txBody>
      </p:sp>
    </p:spTree>
    <p:extLst>
      <p:ext uri="{BB962C8B-B14F-4D97-AF65-F5344CB8AC3E}">
        <p14:creationId xmlns:p14="http://schemas.microsoft.com/office/powerpoint/2010/main" val="385783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A0DF4-4E5D-3105-ABE3-1729C48282E8}"/>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18E455B-04AC-99AA-617A-160ADF4B68C8}"/>
              </a:ext>
            </a:extLst>
          </p:cNvPr>
          <p:cNvSpPr>
            <a:spLocks noGrp="1"/>
          </p:cNvSpPr>
          <p:nvPr>
            <p:ph type="title"/>
          </p:nvPr>
        </p:nvSpPr>
        <p:spPr>
          <a:xfrm>
            <a:off x="0" y="-7522"/>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視線方向軸に対する望遠鏡の回転</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C2B72993-8648-FB24-04A5-41A52FB60BE8}"/>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D7CC4874-0FCE-90DA-21D9-4EE1D7D11119}"/>
              </a:ext>
            </a:extLst>
          </p:cNvPr>
          <p:cNvSpPr>
            <a:spLocks noGrp="1"/>
          </p:cNvSpPr>
          <p:nvPr>
            <p:ph type="sldNum" sz="quarter" idx="12"/>
          </p:nvPr>
        </p:nvSpPr>
        <p:spPr/>
        <p:txBody>
          <a:bodyPr/>
          <a:lstStyle/>
          <a:p>
            <a:fld id="{A346F7B0-2C6C-2749-AD43-9AA6CBC0C428}" type="slidenum">
              <a:rPr kumimoji="1" lang="ja-JP" altLang="en-US" smtClean="0"/>
              <a:t>17</a:t>
            </a:fld>
            <a:endParaRPr kumimoji="1" lang="ja-JP" altLang="en-US"/>
          </a:p>
        </p:txBody>
      </p:sp>
      <p:sp>
        <p:nvSpPr>
          <p:cNvPr id="9" name="コンテンツ プレースホルダー 2">
            <a:extLst>
              <a:ext uri="{FF2B5EF4-FFF2-40B4-BE49-F238E27FC236}">
                <a16:creationId xmlns:a16="http://schemas.microsoft.com/office/drawing/2014/main" id="{740B613F-71B4-A478-43A2-952EE66E7EF2}"/>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99AEABF1-41B2-D1F7-B3C4-62B8688A867A}"/>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28E735A6-A185-18F4-9100-AD8419A45A02}"/>
              </a:ext>
            </a:extLst>
          </p:cNvPr>
          <p:cNvSpPr txBox="1"/>
          <p:nvPr/>
        </p:nvSpPr>
        <p:spPr>
          <a:xfrm>
            <a:off x="980137" y="1190169"/>
            <a:ext cx="8991600" cy="1323439"/>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どう配置を補正するか？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望遠鏡を視線方向軸に回転させることで天球での検出器配置も回転させる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従来の望遠鏡の回転機構では</a:t>
            </a:r>
            <a:r>
              <a:rPr kumimoji="1" lang="en-US" altLang="ja-ES" sz="2000" dirty="0">
                <a:latin typeface="Meiryo" panose="020B0604030504040204" pitchFamily="34" charset="-128"/>
                <a:ea typeface="Meiryo" panose="020B0604030504040204" pitchFamily="34" charset="-128"/>
                <a:cs typeface="Arial" panose="020B0604020202020204" pitchFamily="34" charset="0"/>
              </a:rPr>
              <a:t>15°</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ずつしか回転ができなかった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新しくジグを導入することで回転後の固定を可能にした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grpSp>
        <p:nvGrpSpPr>
          <p:cNvPr id="25" name="グループ化 24">
            <a:extLst>
              <a:ext uri="{FF2B5EF4-FFF2-40B4-BE49-F238E27FC236}">
                <a16:creationId xmlns:a16="http://schemas.microsoft.com/office/drawing/2014/main" id="{E02CEE08-EFE9-0EEB-64D4-C100CFDA274E}"/>
              </a:ext>
            </a:extLst>
          </p:cNvPr>
          <p:cNvGrpSpPr/>
          <p:nvPr/>
        </p:nvGrpSpPr>
        <p:grpSpPr>
          <a:xfrm>
            <a:off x="440267" y="2636796"/>
            <a:ext cx="3826934" cy="3666146"/>
            <a:chOff x="584200" y="2571381"/>
            <a:chExt cx="3826934" cy="3666146"/>
          </a:xfrm>
        </p:grpSpPr>
        <p:grpSp>
          <p:nvGrpSpPr>
            <p:cNvPr id="16" name="グループ化 15">
              <a:extLst>
                <a:ext uri="{FF2B5EF4-FFF2-40B4-BE49-F238E27FC236}">
                  <a16:creationId xmlns:a16="http://schemas.microsoft.com/office/drawing/2014/main" id="{C3D83497-801E-2356-A4FF-45F04CC664AA}"/>
                </a:ext>
              </a:extLst>
            </p:cNvPr>
            <p:cNvGrpSpPr/>
            <p:nvPr/>
          </p:nvGrpSpPr>
          <p:grpSpPr>
            <a:xfrm>
              <a:off x="584200" y="2903406"/>
              <a:ext cx="3826934" cy="3334121"/>
              <a:chOff x="931333" y="2888035"/>
              <a:chExt cx="3826934" cy="3334121"/>
            </a:xfrm>
          </p:grpSpPr>
          <p:grpSp>
            <p:nvGrpSpPr>
              <p:cNvPr id="7" name="グループ化 6">
                <a:extLst>
                  <a:ext uri="{FF2B5EF4-FFF2-40B4-BE49-F238E27FC236}">
                    <a16:creationId xmlns:a16="http://schemas.microsoft.com/office/drawing/2014/main" id="{50919DFB-1D9C-46C0-9CDC-2C4F006E0876}"/>
                  </a:ext>
                </a:extLst>
              </p:cNvPr>
              <p:cNvGrpSpPr/>
              <p:nvPr/>
            </p:nvGrpSpPr>
            <p:grpSpPr>
              <a:xfrm>
                <a:off x="931333" y="2888035"/>
                <a:ext cx="3711663" cy="3317376"/>
                <a:chOff x="6020279" y="1537002"/>
                <a:chExt cx="5041102" cy="4915716"/>
              </a:xfrm>
            </p:grpSpPr>
            <p:pic>
              <p:nvPicPr>
                <p:cNvPr id="8" name="図 7">
                  <a:extLst>
                    <a:ext uri="{FF2B5EF4-FFF2-40B4-BE49-F238E27FC236}">
                      <a16:creationId xmlns:a16="http://schemas.microsoft.com/office/drawing/2014/main" id="{E0B04B91-5FB8-8974-723F-45080DF2965A}"/>
                    </a:ext>
                  </a:extLst>
                </p:cNvPr>
                <p:cNvPicPr>
                  <a:picLocks noChangeAspect="1"/>
                </p:cNvPicPr>
                <p:nvPr/>
              </p:nvPicPr>
              <p:blipFill>
                <a:blip r:embed="rId3"/>
                <a:stretch>
                  <a:fillRect/>
                </a:stretch>
              </p:blipFill>
              <p:spPr>
                <a:xfrm>
                  <a:off x="6475228" y="1537002"/>
                  <a:ext cx="4586153" cy="4819348"/>
                </a:xfrm>
                <a:prstGeom prst="rect">
                  <a:avLst/>
                </a:prstGeom>
              </p:spPr>
            </p:pic>
            <p:sp>
              <p:nvSpPr>
                <p:cNvPr id="10" name="環状矢印 9">
                  <a:extLst>
                    <a:ext uri="{FF2B5EF4-FFF2-40B4-BE49-F238E27FC236}">
                      <a16:creationId xmlns:a16="http://schemas.microsoft.com/office/drawing/2014/main" id="{B0CFCB12-7C0E-4075-62DF-001E6F225DBA}"/>
                    </a:ext>
                  </a:extLst>
                </p:cNvPr>
                <p:cNvSpPr/>
                <p:nvPr/>
              </p:nvSpPr>
              <p:spPr>
                <a:xfrm rot="11023861" flipH="1">
                  <a:off x="7331798" y="3343415"/>
                  <a:ext cx="2484632" cy="1561656"/>
                </a:xfrm>
                <a:prstGeom prst="circularArrow">
                  <a:avLst>
                    <a:gd name="adj1" fmla="val 5324"/>
                    <a:gd name="adj2" fmla="val 653291"/>
                    <a:gd name="adj3" fmla="val 20897240"/>
                    <a:gd name="adj4" fmla="val 10702268"/>
                    <a:gd name="adj5" fmla="val 8935"/>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11" name="テキスト ボックス 10">
                  <a:extLst>
                    <a:ext uri="{FF2B5EF4-FFF2-40B4-BE49-F238E27FC236}">
                      <a16:creationId xmlns:a16="http://schemas.microsoft.com/office/drawing/2014/main" id="{AB689BBC-54A5-92A0-9049-9C6809D94522}"/>
                    </a:ext>
                  </a:extLst>
                </p:cNvPr>
                <p:cNvSpPr txBox="1"/>
                <p:nvPr/>
              </p:nvSpPr>
              <p:spPr>
                <a:xfrm>
                  <a:off x="7968509" y="3946676"/>
                  <a:ext cx="982599" cy="592886"/>
                </a:xfrm>
                <a:prstGeom prst="rect">
                  <a:avLst/>
                </a:prstGeom>
                <a:solidFill>
                  <a:schemeClr val="bg1"/>
                </a:solidFill>
                <a:ln w="31750">
                  <a:solidFill>
                    <a:schemeClr val="dk1">
                      <a:shade val="15000"/>
                    </a:schemeClr>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2" name="ドーナツ 11">
                  <a:extLst>
                    <a:ext uri="{FF2B5EF4-FFF2-40B4-BE49-F238E27FC236}">
                      <a16:creationId xmlns:a16="http://schemas.microsoft.com/office/drawing/2014/main" id="{8FAD9AF2-286E-B400-036A-742EF57826C8}"/>
                    </a:ext>
                  </a:extLst>
                </p:cNvPr>
                <p:cNvSpPr/>
                <p:nvPr/>
              </p:nvSpPr>
              <p:spPr>
                <a:xfrm>
                  <a:off x="7591195" y="4904643"/>
                  <a:ext cx="625441" cy="648084"/>
                </a:xfrm>
                <a:prstGeom prst="donut">
                  <a:avLst>
                    <a:gd name="adj" fmla="val 589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13" name="四角形吹き出し 12">
                  <a:extLst>
                    <a:ext uri="{FF2B5EF4-FFF2-40B4-BE49-F238E27FC236}">
                      <a16:creationId xmlns:a16="http://schemas.microsoft.com/office/drawing/2014/main" id="{743091A8-06FA-5D76-BD2E-750BD5BD060E}"/>
                    </a:ext>
                  </a:extLst>
                </p:cNvPr>
                <p:cNvSpPr/>
                <p:nvPr/>
              </p:nvSpPr>
              <p:spPr>
                <a:xfrm>
                  <a:off x="6020279" y="5913759"/>
                  <a:ext cx="1892213" cy="538959"/>
                </a:xfrm>
                <a:prstGeom prst="wedgeRectCallout">
                  <a:avLst>
                    <a:gd name="adj1" fmla="val 40927"/>
                    <a:gd name="adj2" fmla="val -122973"/>
                  </a:avLst>
                </a:prstGeom>
                <a:solidFill>
                  <a:schemeClr val="bg1"/>
                </a:solidFill>
                <a:ln w="31750"/>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kumimoji="1" lang="ja-ES" altLang="en-US" sz="2000" dirty="0">
                      <a:solidFill>
                        <a:schemeClr val="tx1"/>
                      </a:solidFill>
                      <a:latin typeface="Meiryo" panose="020B0604030504040204" pitchFamily="34" charset="-128"/>
                      <a:ea typeface="Meiryo" panose="020B0604030504040204" pitchFamily="34" charset="-128"/>
                    </a:rPr>
                    <a:t>回転機構</a:t>
                  </a:r>
                </a:p>
              </p:txBody>
            </p:sp>
          </p:grpSp>
          <p:sp>
            <p:nvSpPr>
              <p:cNvPr id="14" name="ドーナツ 13">
                <a:extLst>
                  <a:ext uri="{FF2B5EF4-FFF2-40B4-BE49-F238E27FC236}">
                    <a16:creationId xmlns:a16="http://schemas.microsoft.com/office/drawing/2014/main" id="{E3E71BF1-B87D-0AAB-9ED0-E3A9F57C968F}"/>
                  </a:ext>
                </a:extLst>
              </p:cNvPr>
              <p:cNvSpPr/>
              <p:nvPr/>
            </p:nvSpPr>
            <p:spPr>
              <a:xfrm>
                <a:off x="2681046" y="5404334"/>
                <a:ext cx="460500" cy="437360"/>
              </a:xfrm>
              <a:prstGeom prst="donut">
                <a:avLst>
                  <a:gd name="adj" fmla="val 585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15" name="四角形吹き出し 14">
                <a:extLst>
                  <a:ext uri="{FF2B5EF4-FFF2-40B4-BE49-F238E27FC236}">
                    <a16:creationId xmlns:a16="http://schemas.microsoft.com/office/drawing/2014/main" id="{EAEDD2C9-CE3A-55F3-3F54-51B2C1F20402}"/>
                  </a:ext>
                </a:extLst>
              </p:cNvPr>
              <p:cNvSpPr/>
              <p:nvPr/>
            </p:nvSpPr>
            <p:spPr>
              <a:xfrm>
                <a:off x="3249797" y="5858439"/>
                <a:ext cx="1508470" cy="363717"/>
              </a:xfrm>
              <a:prstGeom prst="wedgeRectCallout">
                <a:avLst>
                  <a:gd name="adj1" fmla="val -49622"/>
                  <a:gd name="adj2" fmla="val -120645"/>
                </a:avLst>
              </a:prstGeom>
              <a:solidFill>
                <a:schemeClr val="bg1"/>
              </a:solidFill>
              <a:ln w="31750"/>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kumimoji="1" lang="ja-ES" altLang="en-US" sz="2000" dirty="0">
                    <a:solidFill>
                      <a:schemeClr val="tx1"/>
                    </a:solidFill>
                    <a:latin typeface="Meiryo" panose="020B0604030504040204" pitchFamily="34" charset="-128"/>
                    <a:ea typeface="Meiryo" panose="020B0604030504040204" pitchFamily="34" charset="-128"/>
                  </a:rPr>
                  <a:t>ここで固定</a:t>
                </a:r>
              </a:p>
            </p:txBody>
          </p:sp>
        </p:grpSp>
        <p:cxnSp>
          <p:nvCxnSpPr>
            <p:cNvPr id="18" name="直線矢印コネクタ 17">
              <a:extLst>
                <a:ext uri="{FF2B5EF4-FFF2-40B4-BE49-F238E27FC236}">
                  <a16:creationId xmlns:a16="http://schemas.microsoft.com/office/drawing/2014/main" id="{04705266-99BA-5A3B-CBB9-5D48B2794BD0}"/>
                </a:ext>
              </a:extLst>
            </p:cNvPr>
            <p:cNvCxnSpPr>
              <a:cxnSpLocks/>
            </p:cNvCxnSpPr>
            <p:nvPr/>
          </p:nvCxnSpPr>
          <p:spPr>
            <a:xfrm flipH="1" flipV="1">
              <a:off x="2116667" y="2571381"/>
              <a:ext cx="490849" cy="1886012"/>
            </a:xfrm>
            <a:prstGeom prst="straightConnector1">
              <a:avLst/>
            </a:prstGeom>
            <a:ln w="85725">
              <a:solidFill>
                <a:srgbClr val="FFC000"/>
              </a:solidFill>
              <a:tailEnd type="triangle"/>
            </a:ln>
          </p:spPr>
          <p:style>
            <a:lnRef idx="2">
              <a:schemeClr val="accent1"/>
            </a:lnRef>
            <a:fillRef idx="0">
              <a:schemeClr val="accent1"/>
            </a:fillRef>
            <a:effectRef idx="1">
              <a:schemeClr val="accent1"/>
            </a:effectRef>
            <a:fontRef idx="minor">
              <a:schemeClr val="tx1"/>
            </a:fontRef>
          </p:style>
        </p:cxnSp>
        <p:sp>
          <p:nvSpPr>
            <p:cNvPr id="22" name="テキスト ボックス 21">
              <a:extLst>
                <a:ext uri="{FF2B5EF4-FFF2-40B4-BE49-F238E27FC236}">
                  <a16:creationId xmlns:a16="http://schemas.microsoft.com/office/drawing/2014/main" id="{5F76EE08-1D80-CBE0-4915-D07B22A23803}"/>
                </a:ext>
              </a:extLst>
            </p:cNvPr>
            <p:cNvSpPr txBox="1"/>
            <p:nvPr/>
          </p:nvSpPr>
          <p:spPr>
            <a:xfrm>
              <a:off x="2464537" y="2985752"/>
              <a:ext cx="1241024" cy="400110"/>
            </a:xfrm>
            <a:prstGeom prst="rect">
              <a:avLst/>
            </a:prstGeom>
            <a:solidFill>
              <a:schemeClr val="bg1"/>
            </a:solidFill>
            <a:ln w="31750">
              <a:solidFill>
                <a:schemeClr val="dk1">
                  <a:shade val="15000"/>
                </a:schemeClr>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視線方向</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grpSp>
      <p:pic>
        <p:nvPicPr>
          <p:cNvPr id="24" name="図 23">
            <a:extLst>
              <a:ext uri="{FF2B5EF4-FFF2-40B4-BE49-F238E27FC236}">
                <a16:creationId xmlns:a16="http://schemas.microsoft.com/office/drawing/2014/main" id="{07C0BA78-D4B6-82C9-154C-6B1A0BEA1C42}"/>
              </a:ext>
            </a:extLst>
          </p:cNvPr>
          <p:cNvPicPr>
            <a:picLocks noChangeAspect="1"/>
          </p:cNvPicPr>
          <p:nvPr/>
        </p:nvPicPr>
        <p:blipFill>
          <a:blip r:embed="rId4"/>
          <a:stretch>
            <a:fillRect/>
          </a:stretch>
        </p:blipFill>
        <p:spPr>
          <a:xfrm>
            <a:off x="4375270" y="3251222"/>
            <a:ext cx="7772400" cy="3305503"/>
          </a:xfrm>
          <a:prstGeom prst="rect">
            <a:avLst/>
          </a:prstGeom>
        </p:spPr>
      </p:pic>
      <p:sp>
        <p:nvSpPr>
          <p:cNvPr id="26" name="円/楕円 25">
            <a:extLst>
              <a:ext uri="{FF2B5EF4-FFF2-40B4-BE49-F238E27FC236}">
                <a16:creationId xmlns:a16="http://schemas.microsoft.com/office/drawing/2014/main" id="{5BFBBB68-B23C-7FF9-7876-5FE6E981AEB2}"/>
              </a:ext>
            </a:extLst>
          </p:cNvPr>
          <p:cNvSpPr/>
          <p:nvPr/>
        </p:nvSpPr>
        <p:spPr>
          <a:xfrm>
            <a:off x="9150165" y="4216163"/>
            <a:ext cx="1831102" cy="1112703"/>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7" name="円/楕円 26">
            <a:extLst>
              <a:ext uri="{FF2B5EF4-FFF2-40B4-BE49-F238E27FC236}">
                <a16:creationId xmlns:a16="http://schemas.microsoft.com/office/drawing/2014/main" id="{697E5A3A-06A2-3CDA-6B19-2A29C2847C7F}"/>
              </a:ext>
            </a:extLst>
          </p:cNvPr>
          <p:cNvSpPr/>
          <p:nvPr/>
        </p:nvSpPr>
        <p:spPr>
          <a:xfrm>
            <a:off x="4973594" y="4695676"/>
            <a:ext cx="2844800" cy="991232"/>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cxnSp>
        <p:nvCxnSpPr>
          <p:cNvPr id="28" name="直線コネクタ 27">
            <a:extLst>
              <a:ext uri="{FF2B5EF4-FFF2-40B4-BE49-F238E27FC236}">
                <a16:creationId xmlns:a16="http://schemas.microsoft.com/office/drawing/2014/main" id="{2627EFC4-1AB9-9F1C-2C3F-C2F5C020E222}"/>
              </a:ext>
            </a:extLst>
          </p:cNvPr>
          <p:cNvCxnSpPr>
            <a:cxnSpLocks/>
          </p:cNvCxnSpPr>
          <p:nvPr/>
        </p:nvCxnSpPr>
        <p:spPr>
          <a:xfrm flipV="1">
            <a:off x="7461818" y="2935014"/>
            <a:ext cx="799652" cy="1703678"/>
          </a:xfrm>
          <a:prstGeom prst="line">
            <a:avLst/>
          </a:prstGeom>
          <a:ln w="69850">
            <a:solidFill>
              <a:schemeClr val="accent6"/>
            </a:solidFill>
            <a:headEnd type="oval"/>
          </a:ln>
        </p:spPr>
        <p:style>
          <a:lnRef idx="2">
            <a:schemeClr val="accent1"/>
          </a:lnRef>
          <a:fillRef idx="0">
            <a:schemeClr val="accent1"/>
          </a:fillRef>
          <a:effectRef idx="1">
            <a:schemeClr val="accent1"/>
          </a:effectRef>
          <a:fontRef idx="minor">
            <a:schemeClr val="tx1"/>
          </a:fontRef>
        </p:style>
      </p:cxnSp>
      <p:cxnSp>
        <p:nvCxnSpPr>
          <p:cNvPr id="29" name="直線コネクタ 28">
            <a:extLst>
              <a:ext uri="{FF2B5EF4-FFF2-40B4-BE49-F238E27FC236}">
                <a16:creationId xmlns:a16="http://schemas.microsoft.com/office/drawing/2014/main" id="{372BF6E6-04F3-E491-0661-D4B07447696B}"/>
              </a:ext>
            </a:extLst>
          </p:cNvPr>
          <p:cNvCxnSpPr>
            <a:cxnSpLocks/>
          </p:cNvCxnSpPr>
          <p:nvPr/>
        </p:nvCxnSpPr>
        <p:spPr>
          <a:xfrm flipH="1" flipV="1">
            <a:off x="8891295" y="2930997"/>
            <a:ext cx="830995" cy="1180650"/>
          </a:xfrm>
          <a:prstGeom prst="line">
            <a:avLst/>
          </a:prstGeom>
          <a:ln w="69850">
            <a:solidFill>
              <a:schemeClr val="accent6"/>
            </a:solidFill>
            <a:headEnd type="oval"/>
          </a:ln>
        </p:spPr>
        <p:style>
          <a:lnRef idx="2">
            <a:schemeClr val="accent1"/>
          </a:lnRef>
          <a:fillRef idx="0">
            <a:schemeClr val="accent1"/>
          </a:fillRef>
          <a:effectRef idx="1">
            <a:schemeClr val="accent1"/>
          </a:effectRef>
          <a:fontRef idx="minor">
            <a:schemeClr val="tx1"/>
          </a:fontRef>
        </p:style>
      </p:cxnSp>
      <p:sp>
        <p:nvSpPr>
          <p:cNvPr id="34" name="テキスト ボックス 33">
            <a:extLst>
              <a:ext uri="{FF2B5EF4-FFF2-40B4-BE49-F238E27FC236}">
                <a16:creationId xmlns:a16="http://schemas.microsoft.com/office/drawing/2014/main" id="{67C1DA29-57ED-584B-A02C-DE0E26F4270F}"/>
              </a:ext>
            </a:extLst>
          </p:cNvPr>
          <p:cNvSpPr txBox="1"/>
          <p:nvPr/>
        </p:nvSpPr>
        <p:spPr>
          <a:xfrm>
            <a:off x="8199713" y="2534904"/>
            <a:ext cx="691582" cy="400110"/>
          </a:xfrm>
          <a:prstGeom prst="rect">
            <a:avLst/>
          </a:prstGeom>
          <a:solidFill>
            <a:schemeClr val="bg1"/>
          </a:solidFill>
          <a:ln w="31750">
            <a:solidFill>
              <a:schemeClr val="dk1">
                <a:shade val="15000"/>
              </a:schemeClr>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ジグ</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538444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9E56F7-91F1-DDFE-BEB1-81880A58EC9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EFE581F-EA1B-6CA1-0B14-A5FCB2058D9D}"/>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天体を用いた較正結果の確認</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05952692-8F1F-3795-FF26-E17462B011D0}"/>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6E5A15F5-CA81-15F5-933B-8B67B52B4081}"/>
              </a:ext>
            </a:extLst>
          </p:cNvPr>
          <p:cNvSpPr>
            <a:spLocks noGrp="1"/>
          </p:cNvSpPr>
          <p:nvPr>
            <p:ph type="sldNum" sz="quarter" idx="12"/>
          </p:nvPr>
        </p:nvSpPr>
        <p:spPr/>
        <p:txBody>
          <a:bodyPr/>
          <a:lstStyle/>
          <a:p>
            <a:fld id="{A346F7B0-2C6C-2749-AD43-9AA6CBC0C428}" type="slidenum">
              <a:rPr kumimoji="1" lang="ja-JP" altLang="en-US" smtClean="0"/>
              <a:t>18</a:t>
            </a:fld>
            <a:endParaRPr kumimoji="1" lang="ja-JP" altLang="en-US"/>
          </a:p>
        </p:txBody>
      </p:sp>
      <p:sp>
        <p:nvSpPr>
          <p:cNvPr id="9" name="コンテンツ プレースホルダー 2">
            <a:extLst>
              <a:ext uri="{FF2B5EF4-FFF2-40B4-BE49-F238E27FC236}">
                <a16:creationId xmlns:a16="http://schemas.microsoft.com/office/drawing/2014/main" id="{42BE0C8C-3201-A2C4-912A-446849835B79}"/>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3594C5B7-BF54-C4E8-952F-5ADA4E41304C}"/>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1D96C62A-4862-8EB1-96FF-72ED3287791D}"/>
              </a:ext>
            </a:extLst>
          </p:cNvPr>
          <p:cNvSpPr txBox="1"/>
          <p:nvPr/>
        </p:nvSpPr>
        <p:spPr>
          <a:xfrm>
            <a:off x="829733" y="1167284"/>
            <a:ext cx="2624667" cy="400110"/>
          </a:xfrm>
          <a:prstGeom prst="rect">
            <a:avLst/>
          </a:prstGeom>
          <a:noFill/>
          <a:ln w="31750">
            <a:solidFill>
              <a:schemeClr val="tx1"/>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月データによる確認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8" name="図 7">
            <a:extLst>
              <a:ext uri="{FF2B5EF4-FFF2-40B4-BE49-F238E27FC236}">
                <a16:creationId xmlns:a16="http://schemas.microsoft.com/office/drawing/2014/main" id="{4CC0AA83-2E12-B8B5-2AC2-53152DD6DF78}"/>
              </a:ext>
            </a:extLst>
          </p:cNvPr>
          <p:cNvPicPr>
            <a:picLocks noChangeAspect="1"/>
          </p:cNvPicPr>
          <p:nvPr/>
        </p:nvPicPr>
        <p:blipFill>
          <a:blip r:embed="rId3"/>
          <a:stretch>
            <a:fillRect/>
          </a:stretch>
        </p:blipFill>
        <p:spPr>
          <a:xfrm>
            <a:off x="65784" y="1690100"/>
            <a:ext cx="3807515" cy="2799073"/>
          </a:xfrm>
          <a:prstGeom prst="rect">
            <a:avLst/>
          </a:prstGeom>
        </p:spPr>
      </p:pic>
      <p:sp>
        <p:nvSpPr>
          <p:cNvPr id="10" name="テキスト ボックス 9">
            <a:extLst>
              <a:ext uri="{FF2B5EF4-FFF2-40B4-BE49-F238E27FC236}">
                <a16:creationId xmlns:a16="http://schemas.microsoft.com/office/drawing/2014/main" id="{31287457-21CC-4CCB-A223-9251FDFAA184}"/>
              </a:ext>
            </a:extLst>
          </p:cNvPr>
          <p:cNvSpPr txBox="1"/>
          <p:nvPr/>
        </p:nvSpPr>
        <p:spPr>
          <a:xfrm>
            <a:off x="312741" y="4431162"/>
            <a:ext cx="3589867" cy="400110"/>
          </a:xfrm>
          <a:prstGeom prst="rect">
            <a:avLst/>
          </a:prstGeom>
          <a:noFill/>
          <a:ln w="31750">
            <a:no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回転による配置の改善を確認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12" name="図 11" descr="グラフ, 散布図&#10;&#10;自動的に生成された説明">
            <a:extLst>
              <a:ext uri="{FF2B5EF4-FFF2-40B4-BE49-F238E27FC236}">
                <a16:creationId xmlns:a16="http://schemas.microsoft.com/office/drawing/2014/main" id="{D095D8B1-D9E0-10DE-2A62-FA9EA4FE12D1}"/>
              </a:ext>
            </a:extLst>
          </p:cNvPr>
          <p:cNvPicPr>
            <a:picLocks noChangeAspect="1"/>
          </p:cNvPicPr>
          <p:nvPr/>
        </p:nvPicPr>
        <p:blipFill>
          <a:blip r:embed="rId4"/>
          <a:stretch>
            <a:fillRect/>
          </a:stretch>
        </p:blipFill>
        <p:spPr>
          <a:xfrm>
            <a:off x="3962488" y="2023609"/>
            <a:ext cx="3727450" cy="2902378"/>
          </a:xfrm>
          <a:prstGeom prst="rect">
            <a:avLst/>
          </a:prstGeom>
        </p:spPr>
      </p:pic>
      <p:cxnSp>
        <p:nvCxnSpPr>
          <p:cNvPr id="13" name="直線コネクタ 12">
            <a:extLst>
              <a:ext uri="{FF2B5EF4-FFF2-40B4-BE49-F238E27FC236}">
                <a16:creationId xmlns:a16="http://schemas.microsoft.com/office/drawing/2014/main" id="{B9B209B5-2B10-26EB-1B57-66C45E2C5389}"/>
              </a:ext>
            </a:extLst>
          </p:cNvPr>
          <p:cNvCxnSpPr>
            <a:cxnSpLocks/>
          </p:cNvCxnSpPr>
          <p:nvPr/>
        </p:nvCxnSpPr>
        <p:spPr>
          <a:xfrm flipV="1">
            <a:off x="3873299" y="1093457"/>
            <a:ext cx="0" cy="3708399"/>
          </a:xfrm>
          <a:prstGeom prst="line">
            <a:avLst/>
          </a:prstGeom>
          <a:ln w="25400">
            <a:solidFill>
              <a:schemeClr val="tx1"/>
            </a:solidFill>
            <a:prstDash val="sysDot"/>
          </a:ln>
        </p:spPr>
        <p:style>
          <a:lnRef idx="2">
            <a:schemeClr val="accent1"/>
          </a:lnRef>
          <a:fillRef idx="0">
            <a:schemeClr val="accent1"/>
          </a:fillRef>
          <a:effectRef idx="1">
            <a:schemeClr val="accent1"/>
          </a:effectRef>
          <a:fontRef idx="minor">
            <a:schemeClr val="tx1"/>
          </a:fontRef>
        </p:style>
      </p:cxnSp>
      <p:sp>
        <p:nvSpPr>
          <p:cNvPr id="16" name="テキスト ボックス 15">
            <a:extLst>
              <a:ext uri="{FF2B5EF4-FFF2-40B4-BE49-F238E27FC236}">
                <a16:creationId xmlns:a16="http://schemas.microsoft.com/office/drawing/2014/main" id="{81750E61-1C5A-CBA7-6C09-319FA9409DA1}"/>
              </a:ext>
            </a:extLst>
          </p:cNvPr>
          <p:cNvSpPr txBox="1"/>
          <p:nvPr/>
        </p:nvSpPr>
        <p:spPr>
          <a:xfrm>
            <a:off x="5869205" y="1201844"/>
            <a:ext cx="4568389" cy="400110"/>
          </a:xfrm>
          <a:prstGeom prst="rect">
            <a:avLst/>
          </a:prstGeom>
          <a:noFill/>
          <a:ln w="31750">
            <a:no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球面による歪みを考慮した実際の配置</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18" name="図 17">
            <a:extLst>
              <a:ext uri="{FF2B5EF4-FFF2-40B4-BE49-F238E27FC236}">
                <a16:creationId xmlns:a16="http://schemas.microsoft.com/office/drawing/2014/main" id="{3BA89891-9C2E-288E-BC86-01440CCF0DBD}"/>
              </a:ext>
            </a:extLst>
          </p:cNvPr>
          <p:cNvPicPr>
            <a:picLocks noChangeAspect="1"/>
          </p:cNvPicPr>
          <p:nvPr/>
        </p:nvPicPr>
        <p:blipFill>
          <a:blip r:embed="rId5"/>
          <a:stretch>
            <a:fillRect/>
          </a:stretch>
        </p:blipFill>
        <p:spPr>
          <a:xfrm>
            <a:off x="8030856" y="1813681"/>
            <a:ext cx="4199422" cy="3199902"/>
          </a:xfrm>
          <a:prstGeom prst="rect">
            <a:avLst/>
          </a:prstGeom>
        </p:spPr>
      </p:pic>
      <p:sp>
        <p:nvSpPr>
          <p:cNvPr id="21" name="左右矢印 20">
            <a:extLst>
              <a:ext uri="{FF2B5EF4-FFF2-40B4-BE49-F238E27FC236}">
                <a16:creationId xmlns:a16="http://schemas.microsoft.com/office/drawing/2014/main" id="{4840862A-8B38-1D57-444E-9DFF687939CD}"/>
              </a:ext>
            </a:extLst>
          </p:cNvPr>
          <p:cNvSpPr/>
          <p:nvPr/>
        </p:nvSpPr>
        <p:spPr>
          <a:xfrm>
            <a:off x="7624401" y="3145221"/>
            <a:ext cx="528998" cy="283779"/>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22" name="テキスト ボックス 21">
            <a:extLst>
              <a:ext uri="{FF2B5EF4-FFF2-40B4-BE49-F238E27FC236}">
                <a16:creationId xmlns:a16="http://schemas.microsoft.com/office/drawing/2014/main" id="{201AFFB2-AD20-F385-CD12-7343160F45A6}"/>
              </a:ext>
            </a:extLst>
          </p:cNvPr>
          <p:cNvSpPr txBox="1"/>
          <p:nvPr/>
        </p:nvSpPr>
        <p:spPr>
          <a:xfrm>
            <a:off x="4148667" y="4948270"/>
            <a:ext cx="8043333" cy="707886"/>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回転による配置の傾きが是正</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145GHz</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アレイでは歪みからくる非対称性が大きく改善された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23" name="テキスト ボックス 22">
            <a:extLst>
              <a:ext uri="{FF2B5EF4-FFF2-40B4-BE49-F238E27FC236}">
                <a16:creationId xmlns:a16="http://schemas.microsoft.com/office/drawing/2014/main" id="{29917EF3-D909-EF19-D296-C4732984DA46}"/>
              </a:ext>
            </a:extLst>
          </p:cNvPr>
          <p:cNvSpPr txBox="1"/>
          <p:nvPr/>
        </p:nvSpPr>
        <p:spPr>
          <a:xfrm>
            <a:off x="312741" y="5390796"/>
            <a:ext cx="1159934"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加えて</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24" name="テキスト ボックス 23">
            <a:extLst>
              <a:ext uri="{FF2B5EF4-FFF2-40B4-BE49-F238E27FC236}">
                <a16:creationId xmlns:a16="http://schemas.microsoft.com/office/drawing/2014/main" id="{0D2156E4-F5F1-C657-010B-770EB19FF4DF}"/>
              </a:ext>
            </a:extLst>
          </p:cNvPr>
          <p:cNvSpPr txBox="1"/>
          <p:nvPr/>
        </p:nvSpPr>
        <p:spPr>
          <a:xfrm>
            <a:off x="643466" y="5873573"/>
            <a:ext cx="9956800" cy="400110"/>
          </a:xfrm>
          <a:prstGeom prst="rect">
            <a:avLst/>
          </a:prstGeom>
          <a:noFill/>
          <a:ln w="31750">
            <a:no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木星の観測データからも同様の結果を再現</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月での結果を保証することができた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25" name="テキスト ボックス 24">
            <a:extLst>
              <a:ext uri="{FF2B5EF4-FFF2-40B4-BE49-F238E27FC236}">
                <a16:creationId xmlns:a16="http://schemas.microsoft.com/office/drawing/2014/main" id="{49CD26A5-F074-6A77-4AF2-BEF394BD1BBD}"/>
              </a:ext>
            </a:extLst>
          </p:cNvPr>
          <p:cNvSpPr txBox="1"/>
          <p:nvPr/>
        </p:nvSpPr>
        <p:spPr>
          <a:xfrm>
            <a:off x="9702274" y="1695259"/>
            <a:ext cx="1159934"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回転後</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26" name="テキスト ボックス 25">
            <a:extLst>
              <a:ext uri="{FF2B5EF4-FFF2-40B4-BE49-F238E27FC236}">
                <a16:creationId xmlns:a16="http://schemas.microsoft.com/office/drawing/2014/main" id="{3D9FADC2-8196-6A3F-9113-8009413FD223}"/>
              </a:ext>
            </a:extLst>
          </p:cNvPr>
          <p:cNvSpPr txBox="1"/>
          <p:nvPr/>
        </p:nvSpPr>
        <p:spPr>
          <a:xfrm>
            <a:off x="5416705" y="1695259"/>
            <a:ext cx="1159934"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488756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9AEED-1380-9BC8-7FF1-2DD7EC7A7BAA}"/>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984BAC58-ADC0-CD2F-187E-A1CDE258FF77}"/>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検出器差分と相関</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71633D13-7191-2673-E2A8-7207966C9ED6}"/>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0084E5B8-024A-C791-95E1-99000C5DC374}"/>
              </a:ext>
            </a:extLst>
          </p:cNvPr>
          <p:cNvSpPr>
            <a:spLocks noGrp="1"/>
          </p:cNvSpPr>
          <p:nvPr>
            <p:ph type="sldNum" sz="quarter" idx="12"/>
          </p:nvPr>
        </p:nvSpPr>
        <p:spPr/>
        <p:txBody>
          <a:bodyPr/>
          <a:lstStyle/>
          <a:p>
            <a:fld id="{A346F7B0-2C6C-2749-AD43-9AA6CBC0C428}" type="slidenum">
              <a:rPr kumimoji="1" lang="ja-JP" altLang="en-US" smtClean="0"/>
              <a:t>19</a:t>
            </a:fld>
            <a:endParaRPr kumimoji="1" lang="ja-JP" altLang="en-US"/>
          </a:p>
        </p:txBody>
      </p:sp>
      <p:sp>
        <p:nvSpPr>
          <p:cNvPr id="9" name="コンテンツ プレースホルダー 2">
            <a:extLst>
              <a:ext uri="{FF2B5EF4-FFF2-40B4-BE49-F238E27FC236}">
                <a16:creationId xmlns:a16="http://schemas.microsoft.com/office/drawing/2014/main" id="{B27CF87D-0B59-05ED-04EC-B4FA95F3E343}"/>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CE2E0C0B-BA99-D0AD-7793-AB6736C84589}"/>
              </a:ext>
            </a:extLst>
          </p:cNvPr>
          <p:cNvSpPr>
            <a:spLocks noGrp="1"/>
          </p:cNvSpPr>
          <p:nvPr>
            <p:ph type="ftr" sz="quarter" idx="11"/>
          </p:nvPr>
        </p:nvSpPr>
        <p:spPr/>
        <p:txBody>
          <a:bodyPr/>
          <a:lstStyle/>
          <a:p>
            <a:r>
              <a:rPr kumimoji="1" lang="ja-JP" altLang="en-US"/>
              <a:t>修論発表会</a:t>
            </a:r>
            <a:endParaRPr kumimoji="1" lang="ja-ES" altLang="en-US"/>
          </a:p>
        </p:txBody>
      </p:sp>
      <mc:AlternateContent xmlns:mc="http://schemas.openxmlformats.org/markup-compatibility/2006">
        <mc:Choice xmlns:a14="http://schemas.microsoft.com/office/drawing/2010/main" Requires="a14">
          <p:sp>
            <p:nvSpPr>
              <p:cNvPr id="5" name="テキスト ボックス 4">
                <a:extLst>
                  <a:ext uri="{FF2B5EF4-FFF2-40B4-BE49-F238E27FC236}">
                    <a16:creationId xmlns:a16="http://schemas.microsoft.com/office/drawing/2014/main" id="{E69C6160-60EE-0DE8-A574-4B6A9ABE072E}"/>
                  </a:ext>
                </a:extLst>
              </p:cNvPr>
              <p:cNvSpPr txBox="1"/>
              <p:nvPr/>
            </p:nvSpPr>
            <p:spPr>
              <a:xfrm>
                <a:off x="509336" y="1338027"/>
                <a:ext cx="10758479" cy="1348061"/>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最後に検出器間で信号の差分をとり、検出器配置の改善を信号間の相関の強さで評価</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スキャンによる時間差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𝛿</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𝑡</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で同じ大気を観測する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差分を取った</a:t>
                </a:r>
                <a:r>
                  <a:rPr kumimoji="1" lang="en-US" altLang="ja-ES" sz="2000" dirty="0">
                    <a:latin typeface="Meiryo" panose="020B0604030504040204" pitchFamily="34" charset="-128"/>
                    <a:ea typeface="Meiryo" panose="020B0604030504040204" pitchFamily="34" charset="-128"/>
                    <a:cs typeface="Arial" panose="020B0604020202020204" pitchFamily="34" charset="0"/>
                  </a:rPr>
                  <a:t>TOD : </a:t>
                </a:r>
                <a14:m>
                  <m:oMath xmlns:m="http://schemas.openxmlformats.org/officeDocument/2006/math">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𝑇𝑂𝐷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𝑑𝑖𝑓𝑓</m:t>
                        </m:r>
                      </m:sub>
                    </m:sSub>
                    <m:d>
                      <m:dPr>
                        <m:ctrlP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ctrlPr>
                      </m:d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𝑡</m:t>
                        </m:r>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 </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𝛿</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𝑡</m:t>
                        </m:r>
                      </m:e>
                    </m:d>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 </m:t>
                    </m:r>
                    <m:sSub>
                      <m:sSubPr>
                        <m:ctrlP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ctrlPr>
                      </m:sSubPr>
                      <m:e>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𝑇𝑂𝐷</m:t>
                        </m:r>
                      </m:e>
                      <m:sub>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1</m:t>
                        </m:r>
                      </m:sub>
                    </m:sSub>
                    <m:d>
                      <m:dPr>
                        <m:ctrlP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ctrlPr>
                      </m:dPr>
                      <m:e>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𝑡</m:t>
                        </m:r>
                      </m:e>
                    </m:d>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 </m:t>
                    </m:r>
                    <m:sSub>
                      <m:sSubPr>
                        <m:ctrlP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ctrlPr>
                      </m:sSubPr>
                      <m:e>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𝑇𝑂𝐷</m:t>
                        </m:r>
                      </m:e>
                      <m:sub>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2</m:t>
                        </m:r>
                      </m:sub>
                    </m:sSub>
                    <m:d>
                      <m:dPr>
                        <m:ctrlP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ctrlPr>
                      </m:dPr>
                      <m:e>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𝑡</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 </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𝛿</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𝑡</m:t>
                        </m:r>
                      </m:e>
                    </m:d>
                  </m:oMath>
                </a14:m>
                <a:endParaRPr kumimoji="1" lang="en-US" altLang="ja-ES" sz="2000" b="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TOD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をフーリエ変換</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PSD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これを用いて相関を測る指標を定義</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p>
            </p:txBody>
          </p:sp>
        </mc:Choice>
        <mc:Fallback>
          <p:sp>
            <p:nvSpPr>
              <p:cNvPr id="5" name="テキスト ボックス 4">
                <a:extLst>
                  <a:ext uri="{FF2B5EF4-FFF2-40B4-BE49-F238E27FC236}">
                    <a16:creationId xmlns:a16="http://schemas.microsoft.com/office/drawing/2014/main" id="{E69C6160-60EE-0DE8-A574-4B6A9ABE072E}"/>
                  </a:ext>
                </a:extLst>
              </p:cNvPr>
              <p:cNvSpPr txBox="1">
                <a:spLocks noRot="1" noChangeAspect="1" noMove="1" noResize="1" noEditPoints="1" noAdjustHandles="1" noChangeArrowheads="1" noChangeShapeType="1" noTextEdit="1"/>
              </p:cNvSpPr>
              <p:nvPr/>
            </p:nvSpPr>
            <p:spPr>
              <a:xfrm>
                <a:off x="509336" y="1338027"/>
                <a:ext cx="10758479" cy="1348061"/>
              </a:xfrm>
              <a:prstGeom prst="rect">
                <a:avLst/>
              </a:prstGeom>
              <a:blipFill>
                <a:blip r:embed="rId3"/>
                <a:stretch>
                  <a:fillRect l="-472" t="-2804" b="-7477"/>
                </a:stretch>
              </a:blipFill>
              <a:ln w="31750">
                <a:noFill/>
              </a:ln>
            </p:spPr>
            <p:txBody>
              <a:bodyPr/>
              <a:lstStyle/>
              <a:p>
                <a:r>
                  <a:rPr lang="ja-ES" altLang="en-US">
                    <a:noFill/>
                  </a:rPr>
                  <a:t> </a:t>
                </a:r>
              </a:p>
            </p:txBody>
          </p:sp>
        </mc:Fallback>
      </mc:AlternateContent>
      <p:pic>
        <p:nvPicPr>
          <p:cNvPr id="8" name="図 7">
            <a:extLst>
              <a:ext uri="{FF2B5EF4-FFF2-40B4-BE49-F238E27FC236}">
                <a16:creationId xmlns:a16="http://schemas.microsoft.com/office/drawing/2014/main" id="{D5D71202-2F95-37BC-E028-D27E700EAE36}"/>
              </a:ext>
            </a:extLst>
          </p:cNvPr>
          <p:cNvPicPr>
            <a:picLocks noChangeAspect="1"/>
          </p:cNvPicPr>
          <p:nvPr/>
        </p:nvPicPr>
        <p:blipFill>
          <a:blip r:embed="rId4"/>
          <a:stretch>
            <a:fillRect/>
          </a:stretch>
        </p:blipFill>
        <p:spPr>
          <a:xfrm>
            <a:off x="261352" y="2840504"/>
            <a:ext cx="5152858" cy="2343024"/>
          </a:xfrm>
          <a:prstGeom prst="rect">
            <a:avLst/>
          </a:prstGeom>
        </p:spPr>
      </p:pic>
      <p:sp>
        <p:nvSpPr>
          <p:cNvPr id="10" name="テキスト ボックス 9">
            <a:extLst>
              <a:ext uri="{FF2B5EF4-FFF2-40B4-BE49-F238E27FC236}">
                <a16:creationId xmlns:a16="http://schemas.microsoft.com/office/drawing/2014/main" id="{20DFC2C0-809E-C27A-B80E-CA7D3F33CBB4}"/>
              </a:ext>
            </a:extLst>
          </p:cNvPr>
          <p:cNvSpPr txBox="1"/>
          <p:nvPr/>
        </p:nvSpPr>
        <p:spPr>
          <a:xfrm>
            <a:off x="597567" y="5260518"/>
            <a:ext cx="3841529" cy="707886"/>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PSD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と自己相関関数はフーリエ変換で結びつく等価な量</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AlternateContent xmlns:mc="http://schemas.openxmlformats.org/markup-compatibility/2006">
        <mc:Choice xmlns:a14="http://schemas.microsoft.com/office/drawing/2010/main" Requires="a14">
          <p:sp>
            <p:nvSpPr>
              <p:cNvPr id="11" name="テキスト ボックス 10">
                <a:extLst>
                  <a:ext uri="{FF2B5EF4-FFF2-40B4-BE49-F238E27FC236}">
                    <a16:creationId xmlns:a16="http://schemas.microsoft.com/office/drawing/2014/main" id="{ED3D2558-44EB-CA69-E91E-3730BBCFF412}"/>
                  </a:ext>
                </a:extLst>
              </p:cNvPr>
              <p:cNvSpPr txBox="1"/>
              <p:nvPr/>
            </p:nvSpPr>
            <p:spPr>
              <a:xfrm>
                <a:off x="5812091" y="2972422"/>
                <a:ext cx="5152858" cy="1996765"/>
              </a:xfrm>
              <a:prstGeom prst="rect">
                <a:avLst/>
              </a:prstGeom>
              <a:noFill/>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２つの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TOD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間の相関を以下の指標で定義</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lvl="1"/>
                <a14:m>
                  <m:oMathPara xmlns:m="http://schemas.openxmlformats.org/officeDocument/2006/math">
                    <m:oMathParaPr>
                      <m:jc m:val="centerGroup"/>
                    </m:oMathParaPr>
                    <m:oMath xmlns:m="http://schemas.openxmlformats.org/officeDocument/2006/math">
                      <m:f>
                        <m:f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fPr>
                        <m:num>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𝑃𝑆𝐷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𝑥</m:t>
                              </m:r>
                            </m:sub>
                          </m:s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 </m:t>
                          </m:r>
                          <m:sSub>
                            <m:sSubPr>
                              <m:ctrlP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𝑃𝑆𝐷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𝑦</m:t>
                              </m:r>
                            </m:sub>
                          </m:s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 − </m:t>
                          </m:r>
                          <m:sSub>
                            <m:sSubPr>
                              <m:ctrlP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𝑃𝑆𝐷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𝑑𝑖𝑓𝑓</m:t>
                              </m:r>
                            </m:sub>
                          </m:sSub>
                        </m:num>
                        <m:den>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𝑃𝑆𝐷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𝑥</m:t>
                              </m:r>
                            </m:sub>
                          </m:s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 </m:t>
                          </m:r>
                          <m:sSub>
                            <m:sSubPr>
                              <m:ctrlP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ctrlPr>
                            </m:sSubPr>
                            <m:e>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𝑃𝑆𝐷</m:t>
                              </m:r>
                            </m:e>
                            <m:sub>
                              <m:r>
                                <a:rPr kumimoji="1" lang="en-US" altLang="ja-ES" sz="2000" b="0" i="1" smtClean="0">
                                  <a:latin typeface="Cambria Math" panose="02040503050406030204" pitchFamily="18" charset="0"/>
                                  <a:ea typeface="Meiryo" panose="020B0604030504040204" pitchFamily="34" charset="-128"/>
                                  <a:cs typeface="Arial" panose="020B0604020202020204" pitchFamily="34" charset="0"/>
                                </a:rPr>
                                <m:t>𝑦</m:t>
                              </m:r>
                            </m:sub>
                          </m:sSub>
                        </m:den>
                      </m:f>
                    </m:oMath>
                  </m:oMathPara>
                </a14:m>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規格化した相関係数のように扱える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相関が最大で</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1</a:t>
                </a: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相関がなければ</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0</a:t>
                </a:r>
              </a:p>
            </p:txBody>
          </p:sp>
        </mc:Choice>
        <mc:Fallback>
          <p:sp>
            <p:nvSpPr>
              <p:cNvPr id="11" name="テキスト ボックス 10">
                <a:extLst>
                  <a:ext uri="{FF2B5EF4-FFF2-40B4-BE49-F238E27FC236}">
                    <a16:creationId xmlns:a16="http://schemas.microsoft.com/office/drawing/2014/main" id="{ED3D2558-44EB-CA69-E91E-3730BBCFF412}"/>
                  </a:ext>
                </a:extLst>
              </p:cNvPr>
              <p:cNvSpPr txBox="1">
                <a:spLocks noRot="1" noChangeAspect="1" noMove="1" noResize="1" noEditPoints="1" noAdjustHandles="1" noChangeArrowheads="1" noChangeShapeType="1" noTextEdit="1"/>
              </p:cNvSpPr>
              <p:nvPr/>
            </p:nvSpPr>
            <p:spPr>
              <a:xfrm>
                <a:off x="5812091" y="2972422"/>
                <a:ext cx="5152858" cy="1996765"/>
              </a:xfrm>
              <a:prstGeom prst="rect">
                <a:avLst/>
              </a:prstGeom>
              <a:blipFill>
                <a:blip r:embed="rId5"/>
                <a:stretch>
                  <a:fillRect l="-983" t="-2532" r="-737" b="-3797"/>
                </a:stretch>
              </a:blipFill>
            </p:spPr>
            <p:txBody>
              <a:bodyPr/>
              <a:lstStyle/>
              <a:p>
                <a:r>
                  <a:rPr lang="ja-ES" altLang="en-US">
                    <a:noFill/>
                  </a:rPr>
                  <a:t> </a:t>
                </a:r>
              </a:p>
            </p:txBody>
          </p:sp>
        </mc:Fallback>
      </mc:AlternateContent>
      <p:sp>
        <p:nvSpPr>
          <p:cNvPr id="12" name="上矢印 11">
            <a:extLst>
              <a:ext uri="{FF2B5EF4-FFF2-40B4-BE49-F238E27FC236}">
                <a16:creationId xmlns:a16="http://schemas.microsoft.com/office/drawing/2014/main" id="{A58CA535-6B0A-568B-829E-2CAA23A9CFF4}"/>
              </a:ext>
            </a:extLst>
          </p:cNvPr>
          <p:cNvSpPr/>
          <p:nvPr/>
        </p:nvSpPr>
        <p:spPr>
          <a:xfrm rot="5400000">
            <a:off x="5706013" y="5222578"/>
            <a:ext cx="365124" cy="59479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4" name="テキスト ボックス 13">
            <a:extLst>
              <a:ext uri="{FF2B5EF4-FFF2-40B4-BE49-F238E27FC236}">
                <a16:creationId xmlns:a16="http://schemas.microsoft.com/office/drawing/2014/main" id="{A5233FB3-6234-36B5-8A18-75792DD95303}"/>
              </a:ext>
            </a:extLst>
          </p:cNvPr>
          <p:cNvSpPr txBox="1"/>
          <p:nvPr/>
        </p:nvSpPr>
        <p:spPr>
          <a:xfrm>
            <a:off x="6525126" y="5347360"/>
            <a:ext cx="3841529"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回転の前後で相関を比較</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3184155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543803-003A-A1B1-9CEA-D0BE7E88503F}"/>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AA5BCBDA-6BBC-8F43-3865-8229442E8D87}"/>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目次</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DCDC9727-66E8-5E82-D391-F4CB09889A7E}"/>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D4D989D8-B622-A980-0266-BE3CD7DB0EAB}"/>
              </a:ext>
            </a:extLst>
          </p:cNvPr>
          <p:cNvSpPr>
            <a:spLocks noGrp="1"/>
          </p:cNvSpPr>
          <p:nvPr>
            <p:ph type="sldNum" sz="quarter" idx="12"/>
          </p:nvPr>
        </p:nvSpPr>
        <p:spPr/>
        <p:txBody>
          <a:bodyPr/>
          <a:lstStyle/>
          <a:p>
            <a:fld id="{A346F7B0-2C6C-2749-AD43-9AA6CBC0C428}" type="slidenum">
              <a:rPr kumimoji="1" lang="ja-JP" altLang="en-US" smtClean="0"/>
              <a:t>2</a:t>
            </a:fld>
            <a:endParaRPr kumimoji="1" lang="ja-JP" altLang="en-US"/>
          </a:p>
        </p:txBody>
      </p:sp>
      <p:sp>
        <p:nvSpPr>
          <p:cNvPr id="9" name="コンテンツ プレースホルダー 2">
            <a:extLst>
              <a:ext uri="{FF2B5EF4-FFF2-40B4-BE49-F238E27FC236}">
                <a16:creationId xmlns:a16="http://schemas.microsoft.com/office/drawing/2014/main" id="{D4C40453-9285-27D5-551E-635EEB7851F6}"/>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11EFC7F0-8C81-80AE-E19D-477AB65D9D02}"/>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43F76B25-4965-FF11-B452-E404C42F7117}"/>
              </a:ext>
            </a:extLst>
          </p:cNvPr>
          <p:cNvSpPr txBox="1"/>
          <p:nvPr/>
        </p:nvSpPr>
        <p:spPr>
          <a:xfrm>
            <a:off x="637674" y="1571559"/>
            <a:ext cx="10886816" cy="2862322"/>
          </a:xfrm>
          <a:prstGeom prst="rect">
            <a:avLst/>
          </a:prstGeom>
          <a:noFill/>
          <a:ln w="31750">
            <a:noFill/>
          </a:ln>
        </p:spPr>
        <p:txBody>
          <a:bodyPr wrap="square" rtlCol="0">
            <a:spAutoFit/>
          </a:bodyPr>
          <a:lstStyle/>
          <a:p>
            <a:pPr marL="457200" indent="-4572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と物理的背景</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457200" indent="-457200">
              <a:buFont typeface="Arial" panose="020B0604020202020204" pitchFamily="34" charset="0"/>
              <a:buChar char="•"/>
            </a:pPr>
            <a:r>
              <a:rPr kumimoji="1" lang="en-US" altLang="ja-ES" sz="2000" dirty="0" err="1">
                <a:latin typeface="Meiryo" panose="020B0604030504040204" pitchFamily="34" charset="-128"/>
                <a:ea typeface="Meiryo" panose="020B0604030504040204" pitchFamily="34" charset="-128"/>
                <a:cs typeface="Arial" panose="020B0604020202020204" pitchFamily="34" charset="0"/>
              </a:rPr>
              <a:t>GroundBIRD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実験と運用上での課題</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仰角データ取得システムの改善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検出器アライメントの較正</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まとめ</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30815310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25E753-1418-3950-A8BE-48FAF8BD0FB0}"/>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A32C05B-B298-6774-92D7-FEBE32233618}"/>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相関の比較</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9224E691-73CE-CF2D-8924-5FE378641B69}"/>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40595E62-B5C9-9D68-B2CB-45D20A8AF207}"/>
              </a:ext>
            </a:extLst>
          </p:cNvPr>
          <p:cNvSpPr>
            <a:spLocks noGrp="1"/>
          </p:cNvSpPr>
          <p:nvPr>
            <p:ph type="sldNum" sz="quarter" idx="12"/>
          </p:nvPr>
        </p:nvSpPr>
        <p:spPr/>
        <p:txBody>
          <a:bodyPr/>
          <a:lstStyle/>
          <a:p>
            <a:fld id="{A346F7B0-2C6C-2749-AD43-9AA6CBC0C428}" type="slidenum">
              <a:rPr kumimoji="1" lang="ja-JP" altLang="en-US" smtClean="0"/>
              <a:t>20</a:t>
            </a:fld>
            <a:endParaRPr kumimoji="1" lang="ja-JP" altLang="en-US"/>
          </a:p>
        </p:txBody>
      </p:sp>
      <p:sp>
        <p:nvSpPr>
          <p:cNvPr id="9" name="コンテンツ プレースホルダー 2">
            <a:extLst>
              <a:ext uri="{FF2B5EF4-FFF2-40B4-BE49-F238E27FC236}">
                <a16:creationId xmlns:a16="http://schemas.microsoft.com/office/drawing/2014/main" id="{EA72F7F0-EA14-0DA9-AA5D-96A5EA74E82A}"/>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9C5633CE-F503-D230-31B3-38EC69CE4B12}"/>
              </a:ext>
            </a:extLst>
          </p:cNvPr>
          <p:cNvSpPr>
            <a:spLocks noGrp="1"/>
          </p:cNvSpPr>
          <p:nvPr>
            <p:ph type="ftr" sz="quarter" idx="11"/>
          </p:nvPr>
        </p:nvSpPr>
        <p:spPr/>
        <p:txBody>
          <a:bodyPr/>
          <a:lstStyle/>
          <a:p>
            <a:r>
              <a:rPr kumimoji="1" lang="ja-JP" altLang="en-US"/>
              <a:t>修論発表会</a:t>
            </a:r>
            <a:endParaRPr kumimoji="1" lang="ja-ES" altLang="en-US"/>
          </a:p>
        </p:txBody>
      </p:sp>
      <p:pic>
        <p:nvPicPr>
          <p:cNvPr id="7" name="図 6" descr="グラフ, 散布図&#10;&#10;自動的に生成された説明">
            <a:extLst>
              <a:ext uri="{FF2B5EF4-FFF2-40B4-BE49-F238E27FC236}">
                <a16:creationId xmlns:a16="http://schemas.microsoft.com/office/drawing/2014/main" id="{DCD25E2A-8521-4C66-C92A-A152F1970CC8}"/>
              </a:ext>
            </a:extLst>
          </p:cNvPr>
          <p:cNvPicPr>
            <a:picLocks noChangeAspect="1"/>
          </p:cNvPicPr>
          <p:nvPr/>
        </p:nvPicPr>
        <p:blipFill>
          <a:blip r:embed="rId3"/>
          <a:stretch>
            <a:fillRect/>
          </a:stretch>
        </p:blipFill>
        <p:spPr>
          <a:xfrm>
            <a:off x="269133" y="1718673"/>
            <a:ext cx="5770720" cy="4205084"/>
          </a:xfrm>
          <a:prstGeom prst="rect">
            <a:avLst/>
          </a:prstGeom>
        </p:spPr>
      </p:pic>
      <p:sp>
        <p:nvSpPr>
          <p:cNvPr id="8" name="円/楕円 7">
            <a:extLst>
              <a:ext uri="{FF2B5EF4-FFF2-40B4-BE49-F238E27FC236}">
                <a16:creationId xmlns:a16="http://schemas.microsoft.com/office/drawing/2014/main" id="{40544561-041B-4498-D6F5-B039801F1F3F}"/>
              </a:ext>
            </a:extLst>
          </p:cNvPr>
          <p:cNvSpPr/>
          <p:nvPr/>
        </p:nvSpPr>
        <p:spPr>
          <a:xfrm>
            <a:off x="4813174" y="4748463"/>
            <a:ext cx="1066258" cy="726658"/>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0" name="テキスト ボックス 9">
            <a:extLst>
              <a:ext uri="{FF2B5EF4-FFF2-40B4-BE49-F238E27FC236}">
                <a16:creationId xmlns:a16="http://schemas.microsoft.com/office/drawing/2014/main" id="{F99EBD94-0C65-3305-30E9-44B48884910F}"/>
              </a:ext>
            </a:extLst>
          </p:cNvPr>
          <p:cNvSpPr txBox="1"/>
          <p:nvPr/>
        </p:nvSpPr>
        <p:spPr>
          <a:xfrm>
            <a:off x="4353475" y="5564194"/>
            <a:ext cx="1985656" cy="400110"/>
          </a:xfrm>
          <a:prstGeom prst="rect">
            <a:avLst/>
          </a:prstGeom>
          <a:noFill/>
          <a:ln w="31750">
            <a:solidFill>
              <a:schemeClr val="tx1"/>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ホワイトノイズ</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1" name="テキスト ボックス 10">
            <a:extLst>
              <a:ext uri="{FF2B5EF4-FFF2-40B4-BE49-F238E27FC236}">
                <a16:creationId xmlns:a16="http://schemas.microsoft.com/office/drawing/2014/main" id="{9379F00D-7BDD-B7B5-E0F7-A1DC2D0DBCFB}"/>
              </a:ext>
            </a:extLst>
          </p:cNvPr>
          <p:cNvSpPr txBox="1"/>
          <p:nvPr/>
        </p:nvSpPr>
        <p:spPr>
          <a:xfrm>
            <a:off x="2037903" y="1274027"/>
            <a:ext cx="3841529"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隣接した検出器ペア</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2" name="上矢印 11">
            <a:extLst>
              <a:ext uri="{FF2B5EF4-FFF2-40B4-BE49-F238E27FC236}">
                <a16:creationId xmlns:a16="http://schemas.microsoft.com/office/drawing/2014/main" id="{76E5B0B7-2D35-A320-33E5-7A96EEFB796B}"/>
              </a:ext>
            </a:extLst>
          </p:cNvPr>
          <p:cNvSpPr/>
          <p:nvPr/>
        </p:nvSpPr>
        <p:spPr>
          <a:xfrm>
            <a:off x="4118445" y="2495111"/>
            <a:ext cx="235030" cy="203121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3" name="テキスト ボックス 12">
            <a:extLst>
              <a:ext uri="{FF2B5EF4-FFF2-40B4-BE49-F238E27FC236}">
                <a16:creationId xmlns:a16="http://schemas.microsoft.com/office/drawing/2014/main" id="{FE966B43-891B-51F0-3561-4CCA6F58EFAD}"/>
              </a:ext>
            </a:extLst>
          </p:cNvPr>
          <p:cNvSpPr txBox="1"/>
          <p:nvPr/>
        </p:nvSpPr>
        <p:spPr>
          <a:xfrm>
            <a:off x="4602128" y="3290376"/>
            <a:ext cx="1493872" cy="400110"/>
          </a:xfrm>
          <a:prstGeom prst="rect">
            <a:avLst/>
          </a:prstGeom>
          <a:noFill/>
          <a:ln w="31750">
            <a:solidFill>
              <a:schemeClr val="tx1"/>
            </a:solidFill>
          </a:ln>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相関が強い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4" name="円/楕円 13">
            <a:extLst>
              <a:ext uri="{FF2B5EF4-FFF2-40B4-BE49-F238E27FC236}">
                <a16:creationId xmlns:a16="http://schemas.microsoft.com/office/drawing/2014/main" id="{F47CEDEC-3C7C-E4B0-D59D-632EA5DCDFB1}"/>
              </a:ext>
            </a:extLst>
          </p:cNvPr>
          <p:cNvSpPr/>
          <p:nvPr/>
        </p:nvSpPr>
        <p:spPr>
          <a:xfrm>
            <a:off x="383677" y="1969123"/>
            <a:ext cx="398748" cy="237942"/>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5" name="円/楕円 14">
            <a:extLst>
              <a:ext uri="{FF2B5EF4-FFF2-40B4-BE49-F238E27FC236}">
                <a16:creationId xmlns:a16="http://schemas.microsoft.com/office/drawing/2014/main" id="{225FC746-B75C-EB60-4489-7471F0C1AB65}"/>
              </a:ext>
            </a:extLst>
          </p:cNvPr>
          <p:cNvSpPr/>
          <p:nvPr/>
        </p:nvSpPr>
        <p:spPr>
          <a:xfrm>
            <a:off x="361376" y="5018230"/>
            <a:ext cx="460782" cy="237941"/>
          </a:xfrm>
          <a:prstGeom prst="ellipse">
            <a:avLst/>
          </a:prstGeom>
          <a:noFill/>
          <a:ln w="635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6" name="テキスト ボックス 15">
            <a:extLst>
              <a:ext uri="{FF2B5EF4-FFF2-40B4-BE49-F238E27FC236}">
                <a16:creationId xmlns:a16="http://schemas.microsoft.com/office/drawing/2014/main" id="{D87A3B44-85C1-E5CB-98C1-B84437172C93}"/>
              </a:ext>
            </a:extLst>
          </p:cNvPr>
          <p:cNvSpPr txBox="1"/>
          <p:nvPr/>
        </p:nvSpPr>
        <p:spPr>
          <a:xfrm>
            <a:off x="6416851" y="1718673"/>
            <a:ext cx="5582643" cy="1938992"/>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回転後の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TOD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が回転前より相関が強い結果を得た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確認した全てのペアで同じ傾向が得られた</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相関が強い</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観測する大気がより同じになったことを示唆する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7" name="上矢印 16">
            <a:extLst>
              <a:ext uri="{FF2B5EF4-FFF2-40B4-BE49-F238E27FC236}">
                <a16:creationId xmlns:a16="http://schemas.microsoft.com/office/drawing/2014/main" id="{DC0514A2-1F22-8913-C3EB-268559F70009}"/>
              </a:ext>
            </a:extLst>
          </p:cNvPr>
          <p:cNvSpPr/>
          <p:nvPr/>
        </p:nvSpPr>
        <p:spPr>
          <a:xfrm rot="10800000">
            <a:off x="9090657" y="3766265"/>
            <a:ext cx="235030" cy="618743"/>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8" name="テキスト ボックス 17">
            <a:extLst>
              <a:ext uri="{FF2B5EF4-FFF2-40B4-BE49-F238E27FC236}">
                <a16:creationId xmlns:a16="http://schemas.microsoft.com/office/drawing/2014/main" id="{AF96209D-AADB-23EB-FAE6-0EC1DDC25263}"/>
              </a:ext>
            </a:extLst>
          </p:cNvPr>
          <p:cNvSpPr txBox="1"/>
          <p:nvPr/>
        </p:nvSpPr>
        <p:spPr>
          <a:xfrm>
            <a:off x="6900114" y="4578555"/>
            <a:ext cx="4616116" cy="707886"/>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検出器配置の改善で観測する大気の揺らぎを抑制することを確認</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9" name="テキスト ボックス 18">
            <a:extLst>
              <a:ext uri="{FF2B5EF4-FFF2-40B4-BE49-F238E27FC236}">
                <a16:creationId xmlns:a16="http://schemas.microsoft.com/office/drawing/2014/main" id="{018D043F-717E-C4B7-711C-0D4A13618825}"/>
              </a:ext>
            </a:extLst>
          </p:cNvPr>
          <p:cNvSpPr txBox="1"/>
          <p:nvPr/>
        </p:nvSpPr>
        <p:spPr>
          <a:xfrm rot="16200000">
            <a:off x="-470217" y="3490431"/>
            <a:ext cx="1478700" cy="400110"/>
          </a:xfrm>
          <a:prstGeom prst="rect">
            <a:avLst/>
          </a:prstGeom>
          <a:solidFill>
            <a:schemeClr val="bg1"/>
          </a:solid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相関の指標</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1136108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4C8A3-8C95-E666-3B24-3E121660B3F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495F993-36DF-3412-B4A8-B34F5D985E71}"/>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まとめ</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99DBCE52-AFE7-6C26-2708-49A95B63A828}"/>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83220D7E-834B-823B-6FCF-106BA0BF3D36}"/>
              </a:ext>
            </a:extLst>
          </p:cNvPr>
          <p:cNvSpPr>
            <a:spLocks noGrp="1"/>
          </p:cNvSpPr>
          <p:nvPr>
            <p:ph type="sldNum" sz="quarter" idx="12"/>
          </p:nvPr>
        </p:nvSpPr>
        <p:spPr/>
        <p:txBody>
          <a:bodyPr/>
          <a:lstStyle/>
          <a:p>
            <a:fld id="{A346F7B0-2C6C-2749-AD43-9AA6CBC0C428}" type="slidenum">
              <a:rPr kumimoji="1" lang="ja-JP" altLang="en-US" smtClean="0"/>
              <a:t>21</a:t>
            </a:fld>
            <a:endParaRPr kumimoji="1" lang="ja-JP" altLang="en-US"/>
          </a:p>
        </p:txBody>
      </p:sp>
      <p:sp>
        <p:nvSpPr>
          <p:cNvPr id="9" name="コンテンツ プレースホルダー 2">
            <a:extLst>
              <a:ext uri="{FF2B5EF4-FFF2-40B4-BE49-F238E27FC236}">
                <a16:creationId xmlns:a16="http://schemas.microsoft.com/office/drawing/2014/main" id="{11088880-1354-B5D6-F87F-92F7125F91C8}"/>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8901845F-1655-097E-B7EA-C4458D072605}"/>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B3887EF8-1F2D-199B-B1EC-B3129EA2F5FC}"/>
              </a:ext>
            </a:extLst>
          </p:cNvPr>
          <p:cNvSpPr txBox="1"/>
          <p:nvPr/>
        </p:nvSpPr>
        <p:spPr>
          <a:xfrm>
            <a:off x="637674" y="1735076"/>
            <a:ext cx="10886816" cy="3785652"/>
          </a:xfrm>
          <a:prstGeom prst="rect">
            <a:avLst/>
          </a:prstGeom>
          <a:noFill/>
          <a:ln w="31750">
            <a:noFill/>
          </a:ln>
        </p:spPr>
        <p:txBody>
          <a:bodyPr wrap="square" rtlCol="0">
            <a:spAutoFit/>
          </a:bodyPr>
          <a:lstStyle/>
          <a:p>
            <a:pPr marL="342900" indent="-342900">
              <a:buFont typeface="Arial" panose="020B0604020202020204" pitchFamily="34" charset="0"/>
              <a:buChar char="•"/>
            </a:pPr>
            <a:r>
              <a:rPr kumimoji="1" lang="en-US" altLang="ja-ES" sz="2400" dirty="0" err="1">
                <a:latin typeface="Meiryo" panose="020B0604030504040204" pitchFamily="34" charset="-128"/>
                <a:ea typeface="Meiryo" panose="020B0604030504040204" pitchFamily="34" charset="-128"/>
                <a:cs typeface="Arial" panose="020B0604020202020204" pitchFamily="34" charset="0"/>
              </a:rPr>
              <a:t>GroundBIRD</a:t>
            </a:r>
            <a:r>
              <a:rPr kumimoji="1" lang="ja-ES" altLang="en-US" sz="2400" dirty="0">
                <a:latin typeface="Meiryo" panose="020B0604030504040204" pitchFamily="34" charset="-128"/>
                <a:ea typeface="Meiryo" panose="020B0604030504040204" pitchFamily="34" charset="-128"/>
                <a:cs typeface="Arial" panose="020B0604020202020204" pitchFamily="34" charset="0"/>
              </a:rPr>
              <a:t>実験は大角度スケールの</a:t>
            </a:r>
            <a:r>
              <a:rPr kumimoji="1" lang="en-US" altLang="ja-ES" sz="24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400" dirty="0">
                <a:latin typeface="Meiryo" panose="020B0604030504040204" pitchFamily="34" charset="-128"/>
                <a:ea typeface="Meiryo" panose="020B0604030504040204" pitchFamily="34" charset="-128"/>
                <a:cs typeface="Arial" panose="020B0604020202020204" pitchFamily="34" charset="0"/>
              </a:rPr>
              <a:t>偏光を観測する</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400" dirty="0">
                <a:latin typeface="Meiryo" panose="020B0604030504040204" pitchFamily="34" charset="-128"/>
                <a:ea typeface="Meiryo" panose="020B0604030504040204" pitchFamily="34" charset="-128"/>
                <a:cs typeface="Arial" panose="020B0604020202020204" pitchFamily="34" charset="0"/>
              </a:rPr>
              <a:t>本格的な観測が始まり、運用上の課題が</a:t>
            </a:r>
            <a:r>
              <a:rPr kumimoji="1" lang="en-US" altLang="ja-ES" sz="2400" dirty="0">
                <a:latin typeface="Meiryo" panose="020B0604030504040204" pitchFamily="34" charset="-128"/>
                <a:ea typeface="Meiryo" panose="020B0604030504040204" pitchFamily="34" charset="-128"/>
                <a:cs typeface="Arial" panose="020B0604020202020204" pitchFamily="34" charset="0"/>
              </a:rPr>
              <a:t>2</a:t>
            </a:r>
            <a:r>
              <a:rPr kumimoji="1" lang="ja-ES" altLang="en-US" sz="2400" dirty="0">
                <a:latin typeface="Meiryo" panose="020B0604030504040204" pitchFamily="34" charset="-128"/>
                <a:ea typeface="Meiryo" panose="020B0604030504040204" pitchFamily="34" charset="-128"/>
                <a:cs typeface="Arial" panose="020B0604020202020204" pitchFamily="34" charset="0"/>
              </a:rPr>
              <a:t>つあったため、それらに対する改善を行なった</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400" dirty="0">
                <a:latin typeface="Meiryo" panose="020B0604030504040204" pitchFamily="34" charset="-128"/>
                <a:ea typeface="Meiryo" panose="020B0604030504040204" pitchFamily="34" charset="-128"/>
                <a:cs typeface="Arial" panose="020B0604020202020204" pitchFamily="34" charset="0"/>
              </a:rPr>
              <a:t>仰角データ取得システムに</a:t>
            </a:r>
            <a:r>
              <a:rPr kumimoji="1" lang="en-US" altLang="ja-ES" sz="2400" dirty="0">
                <a:latin typeface="Meiryo" panose="020B0604030504040204" pitchFamily="34" charset="-128"/>
                <a:ea typeface="Meiryo" panose="020B0604030504040204" pitchFamily="34" charset="-128"/>
                <a:cs typeface="Arial" panose="020B0604020202020204" pitchFamily="34" charset="0"/>
              </a:rPr>
              <a:t>OS</a:t>
            </a:r>
            <a:r>
              <a:rPr kumimoji="1" lang="ja-ES" altLang="en-US" sz="2400" dirty="0">
                <a:latin typeface="Meiryo" panose="020B0604030504040204" pitchFamily="34" charset="-128"/>
                <a:ea typeface="Meiryo" panose="020B0604030504040204" pitchFamily="34" charset="-128"/>
                <a:cs typeface="Arial" panose="020B0604020202020204" pitchFamily="34" charset="0"/>
              </a:rPr>
              <a:t>を搭載し、システムの操作性とアクセス性を向上させた</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400" dirty="0">
                <a:latin typeface="Meiryo" panose="020B0604030504040204" pitchFamily="34" charset="-128"/>
                <a:ea typeface="Meiryo" panose="020B0604030504040204" pitchFamily="34" charset="-128"/>
                <a:cs typeface="Arial" panose="020B0604020202020204" pitchFamily="34" charset="0"/>
              </a:rPr>
              <a:t>天球での検出器アライメントを改善し、観測する大気の揺らぎを抑制する結果を得た</a:t>
            </a:r>
            <a:endParaRPr kumimoji="1" lang="en-US" altLang="ja-ES" sz="24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1507632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F1B311-473E-697C-015F-B8CA01748CE0}"/>
            </a:ext>
          </a:extLst>
        </p:cNvPr>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E1ABFC1-A4E1-2C1C-6594-9BAAAABDDE2C}"/>
              </a:ext>
            </a:extLst>
          </p:cNvPr>
          <p:cNvSpPr>
            <a:spLocks noGrp="1"/>
          </p:cNvSpPr>
          <p:nvPr>
            <p:ph type="dt" sz="half" idx="10"/>
          </p:nvPr>
        </p:nvSpPr>
        <p:spPr/>
        <p:txBody>
          <a:bodyPr/>
          <a:lstStyle/>
          <a:p>
            <a:r>
              <a:rPr kumimoji="1" lang="en-US" altLang="ja-JP"/>
              <a:t>2025/2/3</a:t>
            </a:r>
            <a:endParaRPr kumimoji="1" lang="ja-ES" altLang="en-US"/>
          </a:p>
        </p:txBody>
      </p:sp>
      <p:sp>
        <p:nvSpPr>
          <p:cNvPr id="3" name="フッター プレースホルダー 2">
            <a:extLst>
              <a:ext uri="{FF2B5EF4-FFF2-40B4-BE49-F238E27FC236}">
                <a16:creationId xmlns:a16="http://schemas.microsoft.com/office/drawing/2014/main" id="{BCD1FDC4-2881-C07A-A771-9F127A4F8066}"/>
              </a:ext>
            </a:extLst>
          </p:cNvPr>
          <p:cNvSpPr>
            <a:spLocks noGrp="1"/>
          </p:cNvSpPr>
          <p:nvPr>
            <p:ph type="ftr" sz="quarter" idx="11"/>
          </p:nvPr>
        </p:nvSpPr>
        <p:spPr/>
        <p:txBody>
          <a:bodyPr/>
          <a:lstStyle/>
          <a:p>
            <a:r>
              <a:rPr kumimoji="1" lang="ja-JP" altLang="en-US"/>
              <a:t>修論発表会</a:t>
            </a:r>
            <a:endParaRPr kumimoji="1" lang="ja-ES" altLang="en-US"/>
          </a:p>
        </p:txBody>
      </p:sp>
      <p:sp>
        <p:nvSpPr>
          <p:cNvPr id="4" name="スライド番号プレースホルダー 3">
            <a:extLst>
              <a:ext uri="{FF2B5EF4-FFF2-40B4-BE49-F238E27FC236}">
                <a16:creationId xmlns:a16="http://schemas.microsoft.com/office/drawing/2014/main" id="{DFBA9379-8C0A-535E-06F1-C1315B14FDD4}"/>
              </a:ext>
            </a:extLst>
          </p:cNvPr>
          <p:cNvSpPr>
            <a:spLocks noGrp="1"/>
          </p:cNvSpPr>
          <p:nvPr>
            <p:ph type="sldNum" sz="quarter" idx="12"/>
          </p:nvPr>
        </p:nvSpPr>
        <p:spPr/>
        <p:txBody>
          <a:bodyPr/>
          <a:lstStyle/>
          <a:p>
            <a:fld id="{D9056B9A-EE80-2546-9862-374E0D000D93}" type="slidenum">
              <a:rPr kumimoji="1" lang="ja-ES" altLang="en-US" smtClean="0"/>
              <a:t>22</a:t>
            </a:fld>
            <a:endParaRPr kumimoji="1" lang="ja-ES" altLang="en-US"/>
          </a:p>
        </p:txBody>
      </p:sp>
      <p:sp>
        <p:nvSpPr>
          <p:cNvPr id="5" name="テキスト ボックス 4">
            <a:extLst>
              <a:ext uri="{FF2B5EF4-FFF2-40B4-BE49-F238E27FC236}">
                <a16:creationId xmlns:a16="http://schemas.microsoft.com/office/drawing/2014/main" id="{C001F21B-7B44-C1E9-10E8-47824280FC88}"/>
              </a:ext>
            </a:extLst>
          </p:cNvPr>
          <p:cNvSpPr txBox="1"/>
          <p:nvPr/>
        </p:nvSpPr>
        <p:spPr>
          <a:xfrm>
            <a:off x="4906984" y="2788491"/>
            <a:ext cx="2378032" cy="707886"/>
          </a:xfrm>
          <a:prstGeom prst="rect">
            <a:avLst/>
          </a:prstGeom>
          <a:noFill/>
        </p:spPr>
        <p:txBody>
          <a:bodyPr wrap="square" rtlCol="0">
            <a:spAutoFit/>
          </a:bodyPr>
          <a:lstStyle/>
          <a:p>
            <a:r>
              <a:rPr kumimoji="1" lang="en-US" altLang="ja-ES" sz="4000" dirty="0">
                <a:latin typeface="Meiryo" panose="020B0604030504040204" pitchFamily="34" charset="-128"/>
                <a:ea typeface="Meiryo" panose="020B0604030504040204" pitchFamily="34" charset="-128"/>
              </a:rPr>
              <a:t>Back up</a:t>
            </a:r>
            <a:endParaRPr kumimoji="1" lang="ja-ES" altLang="en-US" sz="4000" dirty="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343835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0C56A2-4A3C-912C-F3F8-6D3C5A70B12E}"/>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0A0F0F7-853F-CA18-BC6E-9D91D9B3F51D}"/>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偏光</a:t>
            </a:r>
            <a:r>
              <a:rPr kumimoji="1" lang="en-US" altLang="ja-ES" sz="3600" dirty="0">
                <a:latin typeface="Meiryo" panose="020B0604030504040204" pitchFamily="34" charset="-128"/>
                <a:ea typeface="Meiryo" panose="020B0604030504040204" pitchFamily="34" charset="-128"/>
              </a:rPr>
              <a:t>B</a:t>
            </a:r>
            <a:r>
              <a:rPr kumimoji="1" lang="ja-ES" altLang="en-US" sz="3600" dirty="0">
                <a:latin typeface="Meiryo" panose="020B0604030504040204" pitchFamily="34" charset="-128"/>
                <a:ea typeface="Meiryo" panose="020B0604030504040204" pitchFamily="34" charset="-128"/>
              </a:rPr>
              <a:t>モードと角度スケール</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79B334D9-ED85-0F60-396C-69EBA90EEB42}"/>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A6C719DC-83F5-F678-B12A-13D0801F5BDA}"/>
              </a:ext>
            </a:extLst>
          </p:cNvPr>
          <p:cNvSpPr>
            <a:spLocks noGrp="1"/>
          </p:cNvSpPr>
          <p:nvPr>
            <p:ph type="sldNum" sz="quarter" idx="12"/>
          </p:nvPr>
        </p:nvSpPr>
        <p:spPr/>
        <p:txBody>
          <a:bodyPr/>
          <a:lstStyle/>
          <a:p>
            <a:fld id="{A346F7B0-2C6C-2749-AD43-9AA6CBC0C428}" type="slidenum">
              <a:rPr kumimoji="1" lang="ja-JP" altLang="en-US" smtClean="0"/>
              <a:t>23</a:t>
            </a:fld>
            <a:endParaRPr kumimoji="1" lang="ja-JP" altLang="en-US"/>
          </a:p>
        </p:txBody>
      </p:sp>
      <p:sp>
        <p:nvSpPr>
          <p:cNvPr id="9" name="コンテンツ プレースホルダー 2">
            <a:extLst>
              <a:ext uri="{FF2B5EF4-FFF2-40B4-BE49-F238E27FC236}">
                <a16:creationId xmlns:a16="http://schemas.microsoft.com/office/drawing/2014/main" id="{87632D40-0F12-9B4A-5883-C7DE78322207}"/>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13DA2DEB-1AB6-93F6-433B-908EB58893FE}"/>
              </a:ext>
            </a:extLst>
          </p:cNvPr>
          <p:cNvSpPr>
            <a:spLocks noGrp="1"/>
          </p:cNvSpPr>
          <p:nvPr>
            <p:ph type="ftr" sz="quarter" idx="11"/>
          </p:nvPr>
        </p:nvSpPr>
        <p:spPr/>
        <p:txBody>
          <a:bodyPr/>
          <a:lstStyle/>
          <a:p>
            <a:r>
              <a:rPr kumimoji="1" lang="ja-JP" altLang="en-US"/>
              <a:t>修論発表会</a:t>
            </a:r>
            <a:endParaRPr kumimoji="1" lang="ja-ES" altLang="en-US"/>
          </a:p>
        </p:txBody>
      </p:sp>
      <p:pic>
        <p:nvPicPr>
          <p:cNvPr id="7" name="図 6">
            <a:extLst>
              <a:ext uri="{FF2B5EF4-FFF2-40B4-BE49-F238E27FC236}">
                <a16:creationId xmlns:a16="http://schemas.microsoft.com/office/drawing/2014/main" id="{C106D858-B2FE-CA25-569C-72664F78DDBB}"/>
              </a:ext>
            </a:extLst>
          </p:cNvPr>
          <p:cNvPicPr>
            <a:picLocks noChangeAspect="1"/>
          </p:cNvPicPr>
          <p:nvPr/>
        </p:nvPicPr>
        <p:blipFill>
          <a:blip r:embed="rId3"/>
          <a:stretch>
            <a:fillRect/>
          </a:stretch>
        </p:blipFill>
        <p:spPr>
          <a:xfrm>
            <a:off x="3860911" y="2479196"/>
            <a:ext cx="4725904" cy="3797601"/>
          </a:xfrm>
          <a:prstGeom prst="rect">
            <a:avLst/>
          </a:prstGeom>
        </p:spPr>
      </p:pic>
      <p:sp>
        <p:nvSpPr>
          <p:cNvPr id="8" name="テキスト ボックス 7">
            <a:extLst>
              <a:ext uri="{FF2B5EF4-FFF2-40B4-BE49-F238E27FC236}">
                <a16:creationId xmlns:a16="http://schemas.microsoft.com/office/drawing/2014/main" id="{26CB4A82-D2DB-1EFB-9032-B2E300C7FB4E}"/>
              </a:ext>
            </a:extLst>
          </p:cNvPr>
          <p:cNvSpPr txBox="1"/>
          <p:nvPr/>
        </p:nvSpPr>
        <p:spPr>
          <a:xfrm>
            <a:off x="311285" y="959307"/>
            <a:ext cx="11667744" cy="1323439"/>
          </a:xfrm>
          <a:prstGeom prst="rect">
            <a:avLst/>
          </a:prstGeom>
          <a:noFill/>
        </p:spPr>
        <p:txBody>
          <a:bodyPr wrap="square" rtlCol="0">
            <a:spAutoFit/>
          </a:bodyPr>
          <a:lstStyle/>
          <a:p>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偏光</a:t>
            </a:r>
            <a:r>
              <a:rPr kumimoji="1" lang="en-US" altLang="ja-ES" sz="2000" dirty="0">
                <a:latin typeface="Meiryo" panose="020B0604030504040204" pitchFamily="34" charset="-128"/>
                <a:ea typeface="Meiryo" panose="020B0604030504040204" pitchFamily="34" charset="-128"/>
                <a:cs typeface="Arial" panose="020B0604020202020204" pitchFamily="34" charset="0"/>
              </a:rPr>
              <a:t>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モードは</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つの生成起源がある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原始重力波</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インフレーションの痕跡</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重力レンズ</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(E</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モードの偏光軸が回転</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p>
        </p:txBody>
      </p:sp>
      <p:sp>
        <p:nvSpPr>
          <p:cNvPr id="10" name="ドーナツ 9">
            <a:extLst>
              <a:ext uri="{FF2B5EF4-FFF2-40B4-BE49-F238E27FC236}">
                <a16:creationId xmlns:a16="http://schemas.microsoft.com/office/drawing/2014/main" id="{7CFBC694-A0E3-AC63-B67A-7FA6C2909AD5}"/>
              </a:ext>
            </a:extLst>
          </p:cNvPr>
          <p:cNvSpPr/>
          <p:nvPr/>
        </p:nvSpPr>
        <p:spPr>
          <a:xfrm>
            <a:off x="7210785" y="3608017"/>
            <a:ext cx="1469136" cy="1206127"/>
          </a:xfrm>
          <a:prstGeom prst="donut">
            <a:avLst>
              <a:gd name="adj" fmla="val 2976"/>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cxnSp>
        <p:nvCxnSpPr>
          <p:cNvPr id="11" name="直線コネクタ 10">
            <a:extLst>
              <a:ext uri="{FF2B5EF4-FFF2-40B4-BE49-F238E27FC236}">
                <a16:creationId xmlns:a16="http://schemas.microsoft.com/office/drawing/2014/main" id="{CB1F4330-5B58-AB9F-A8C3-6F28EB10DDC7}"/>
              </a:ext>
            </a:extLst>
          </p:cNvPr>
          <p:cNvCxnSpPr>
            <a:cxnSpLocks/>
          </p:cNvCxnSpPr>
          <p:nvPr/>
        </p:nvCxnSpPr>
        <p:spPr>
          <a:xfrm flipV="1">
            <a:off x="8371346" y="3429000"/>
            <a:ext cx="489271" cy="172942"/>
          </a:xfrm>
          <a:prstGeom prst="line">
            <a:avLst/>
          </a:prstGeom>
          <a:ln w="69850">
            <a:solidFill>
              <a:schemeClr val="tx1"/>
            </a:solidFill>
            <a:headEnd type="ova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13" name="テキスト ボックス 12">
                <a:extLst>
                  <a:ext uri="{FF2B5EF4-FFF2-40B4-BE49-F238E27FC236}">
                    <a16:creationId xmlns:a16="http://schemas.microsoft.com/office/drawing/2014/main" id="{DC2CACD7-BA86-29C0-8951-672F880B0A50}"/>
                  </a:ext>
                </a:extLst>
              </p:cNvPr>
              <p:cNvSpPr txBox="1"/>
              <p:nvPr/>
            </p:nvSpPr>
            <p:spPr>
              <a:xfrm>
                <a:off x="8860617" y="2793351"/>
                <a:ext cx="3118412" cy="3170099"/>
              </a:xfrm>
              <a:prstGeom prst="rect">
                <a:avLst/>
              </a:prstGeom>
              <a:noFill/>
              <a:ln w="31750">
                <a:solidFill>
                  <a:schemeClr val="tx1"/>
                </a:solid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重力レンズ</a:t>
                </a:r>
                <a:r>
                  <a:rPr kumimoji="1" lang="en-US" altLang="ja-ES" sz="2000" dirty="0">
                    <a:latin typeface="Meiryo" panose="020B0604030504040204" pitchFamily="34" charset="-128"/>
                    <a:ea typeface="Meiryo" panose="020B0604030504040204" pitchFamily="34" charset="-128"/>
                    <a:cs typeface="Arial" panose="020B0604020202020204" pitchFamily="34" charset="0"/>
                  </a:rPr>
                  <a:t>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小角度スケール</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ℓ</m:t>
                    </m:r>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~1000</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E</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モード偏光が我々に届くまでに</a:t>
                </a:r>
                <a:r>
                  <a:rPr kumimoji="1" lang="en-US" altLang="ja-ES" sz="2000" dirty="0">
                    <a:latin typeface="Meiryo" panose="020B0604030504040204" pitchFamily="34" charset="-128"/>
                    <a:ea typeface="Meiryo" panose="020B0604030504040204" pitchFamily="34" charset="-128"/>
                    <a:cs typeface="Arial" panose="020B0604020202020204" pitchFamily="34" charset="0"/>
                  </a:rPr>
                  <a:t>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モードに変わる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14:m>
                  <m:oMath xmlns:m="http://schemas.openxmlformats.org/officeDocument/2006/math">
                    <m:nary>
                      <m:naryPr>
                        <m:chr m:val="∑"/>
                        <m:subHide m:val="on"/>
                        <m:supHide m:val="on"/>
                        <m:ctrlP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ctrlPr>
                      </m:naryPr>
                      <m:sub/>
                      <m:sup/>
                      <m:e>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m:rPr>
                                <m:sty m:val="p"/>
                              </m:rPr>
                              <a:rPr kumimoji="1" lang="en-US" altLang="ja-ES" sz="2000" i="0">
                                <a:latin typeface="Cambria Math" panose="02040503050406030204" pitchFamily="18" charset="0"/>
                                <a:ea typeface="Meiryo" panose="020B0604030504040204" pitchFamily="34" charset="-128"/>
                                <a:cs typeface="Arial" panose="020B0604020202020204" pitchFamily="34" charset="0"/>
                              </a:rPr>
                              <m:t>m</m:t>
                            </m:r>
                          </m:e>
                          <m:sub>
                            <m:r>
                              <m:rPr>
                                <m:sty m:val="p"/>
                              </m:rPr>
                              <a:rPr kumimoji="1" lang="en-US" altLang="ja-ES" sz="2000" i="0" smtClean="0">
                                <a:latin typeface="Cambria Math" panose="02040503050406030204" pitchFamily="18" charset="0"/>
                                <a:ea typeface="Cambria Math" panose="02040503050406030204" pitchFamily="18" charset="0"/>
                                <a:cs typeface="Arial" panose="020B0604020202020204" pitchFamily="34" charset="0"/>
                              </a:rPr>
                              <m:t>ν</m:t>
                            </m:r>
                          </m:sub>
                        </m:sSub>
                      </m:e>
                    </m:nary>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と縮退した宇宙再電離期の光学的厚み</a:t>
                </a:r>
                <a14:m>
                  <m:oMath xmlns:m="http://schemas.openxmlformats.org/officeDocument/2006/math">
                    <m:r>
                      <a:rPr kumimoji="1" lang="en-US" altLang="ja-ES" sz="2000" b="0" i="0" dirty="0" smtClean="0">
                        <a:latin typeface="Cambria Math" panose="02040503050406030204" pitchFamily="18" charset="0"/>
                        <a:ea typeface="Meiryo" panose="020B0604030504040204" pitchFamily="34" charset="-128"/>
                        <a:cs typeface="Arial" panose="020B0604020202020204" pitchFamily="34" charset="0"/>
                      </a:rPr>
                      <m:t> </m:t>
                    </m:r>
                    <m:r>
                      <a:rPr kumimoji="1" lang="ja-ES" altLang="en-US" sz="2000" i="1" dirty="0" smtClean="0">
                        <a:latin typeface="Cambria Math" panose="02040503050406030204" pitchFamily="18" charset="0"/>
                        <a:ea typeface="Meiryo" panose="020B0604030504040204" pitchFamily="34" charset="-128"/>
                        <a:cs typeface="Arial" panose="020B0604020202020204" pitchFamily="34" charset="0"/>
                      </a:rPr>
                      <m:t>𝜏</m:t>
                    </m:r>
                    <m:r>
                      <a:rPr kumimoji="1" lang="en-US" altLang="ja-ES" sz="2000" b="0" i="1" dirty="0" smtClean="0">
                        <a:latin typeface="Cambria Math" panose="02040503050406030204" pitchFamily="18" charset="0"/>
                        <a:ea typeface="Meiryo" panose="020B0604030504040204" pitchFamily="34" charset="-128"/>
                        <a:cs typeface="Arial" panose="020B0604020202020204" pitchFamily="34" charset="0"/>
                      </a:rPr>
                      <m:t> </m:t>
                    </m:r>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の測定</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13" name="テキスト ボックス 12">
                <a:extLst>
                  <a:ext uri="{FF2B5EF4-FFF2-40B4-BE49-F238E27FC236}">
                    <a16:creationId xmlns:a16="http://schemas.microsoft.com/office/drawing/2014/main" id="{DC2CACD7-BA86-29C0-8951-672F880B0A50}"/>
                  </a:ext>
                </a:extLst>
              </p:cNvPr>
              <p:cNvSpPr txBox="1">
                <a:spLocks noRot="1" noChangeAspect="1" noMove="1" noResize="1" noEditPoints="1" noAdjustHandles="1" noChangeArrowheads="1" noChangeShapeType="1" noTextEdit="1"/>
              </p:cNvSpPr>
              <p:nvPr/>
            </p:nvSpPr>
            <p:spPr>
              <a:xfrm>
                <a:off x="8860617" y="2793351"/>
                <a:ext cx="3118412" cy="3170099"/>
              </a:xfrm>
              <a:prstGeom prst="rect">
                <a:avLst/>
              </a:prstGeom>
              <a:blipFill>
                <a:blip r:embed="rId4"/>
                <a:stretch>
                  <a:fillRect l="-1205" t="-791"/>
                </a:stretch>
              </a:blipFill>
              <a:ln w="31750">
                <a:solidFill>
                  <a:schemeClr val="tx1"/>
                </a:solidFill>
              </a:ln>
            </p:spPr>
            <p:txBody>
              <a:bodyPr/>
              <a:lstStyle/>
              <a:p>
                <a:r>
                  <a:rPr lang="ja-ES" altLang="en-US">
                    <a:noFill/>
                  </a:rPr>
                  <a:t> </a:t>
                </a:r>
              </a:p>
            </p:txBody>
          </p:sp>
        </mc:Fallback>
      </mc:AlternateContent>
      <p:sp>
        <p:nvSpPr>
          <p:cNvPr id="18" name="ドーナツ 17">
            <a:extLst>
              <a:ext uri="{FF2B5EF4-FFF2-40B4-BE49-F238E27FC236}">
                <a16:creationId xmlns:a16="http://schemas.microsoft.com/office/drawing/2014/main" id="{B4F3131D-D24E-9D99-0A9D-095FFDF81121}"/>
              </a:ext>
            </a:extLst>
          </p:cNvPr>
          <p:cNvSpPr/>
          <p:nvPr/>
        </p:nvSpPr>
        <p:spPr>
          <a:xfrm>
            <a:off x="4666267" y="4683377"/>
            <a:ext cx="2059830" cy="1206127"/>
          </a:xfrm>
          <a:prstGeom prst="donut">
            <a:avLst>
              <a:gd name="adj" fmla="val 2976"/>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cxnSp>
        <p:nvCxnSpPr>
          <p:cNvPr id="19" name="直線コネクタ 18">
            <a:extLst>
              <a:ext uri="{FF2B5EF4-FFF2-40B4-BE49-F238E27FC236}">
                <a16:creationId xmlns:a16="http://schemas.microsoft.com/office/drawing/2014/main" id="{91150503-B9D8-2DEC-D722-B627D0911C8B}"/>
              </a:ext>
            </a:extLst>
          </p:cNvPr>
          <p:cNvCxnSpPr>
            <a:cxnSpLocks/>
          </p:cNvCxnSpPr>
          <p:nvPr/>
        </p:nvCxnSpPr>
        <p:spPr>
          <a:xfrm flipH="1" flipV="1">
            <a:off x="3730981" y="4974336"/>
            <a:ext cx="822731" cy="246888"/>
          </a:xfrm>
          <a:prstGeom prst="line">
            <a:avLst/>
          </a:prstGeom>
          <a:ln w="69850">
            <a:solidFill>
              <a:schemeClr val="tx1"/>
            </a:solidFill>
            <a:headEnd type="oval"/>
          </a:ln>
        </p:spPr>
        <p:style>
          <a:lnRef idx="2">
            <a:schemeClr val="accent1"/>
          </a:lnRef>
          <a:fillRef idx="0">
            <a:schemeClr val="accent1"/>
          </a:fillRef>
          <a:effectRef idx="1">
            <a:schemeClr val="accent1"/>
          </a:effectRef>
          <a:fontRef idx="minor">
            <a:schemeClr val="tx1"/>
          </a:fontRef>
        </p:style>
      </p:cxnSp>
      <p:sp>
        <p:nvSpPr>
          <p:cNvPr id="24" name="テキスト ボックス 23">
            <a:extLst>
              <a:ext uri="{FF2B5EF4-FFF2-40B4-BE49-F238E27FC236}">
                <a16:creationId xmlns:a16="http://schemas.microsoft.com/office/drawing/2014/main" id="{C9C7FF12-1FEE-BC15-21EE-ACE78560214F}"/>
              </a:ext>
            </a:extLst>
          </p:cNvPr>
          <p:cNvSpPr txBox="1"/>
          <p:nvPr/>
        </p:nvSpPr>
        <p:spPr>
          <a:xfrm>
            <a:off x="162238" y="2946835"/>
            <a:ext cx="3561772" cy="2862322"/>
          </a:xfrm>
          <a:prstGeom prst="rect">
            <a:avLst/>
          </a:prstGeom>
          <a:noFill/>
          <a:ln w="31750">
            <a:solidFill>
              <a:schemeClr val="tx1"/>
            </a:solid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原始重力波由来</a:t>
            </a:r>
            <a:r>
              <a:rPr kumimoji="1" lang="en-US" altLang="ja-ES" sz="2000" dirty="0">
                <a:latin typeface="Meiryo" panose="020B0604030504040204" pitchFamily="34" charset="-128"/>
                <a:ea typeface="Meiryo" panose="020B0604030504040204" pitchFamily="34" charset="-128"/>
                <a:cs typeface="Arial" panose="020B0604020202020204" pitchFamily="34" charset="0"/>
              </a:rPr>
              <a:t>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重力レンズの影響が少ない大角度スケール</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原始重力波はインフレーション時のテンソル揺らぎに対応</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0</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ではないテンソル・スカラー比</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r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の測定を目指す</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34" name="ドーナツ 33">
            <a:extLst>
              <a:ext uri="{FF2B5EF4-FFF2-40B4-BE49-F238E27FC236}">
                <a16:creationId xmlns:a16="http://schemas.microsoft.com/office/drawing/2014/main" id="{973E9421-F3C3-85E2-F3B9-82E023BB5C2B}"/>
              </a:ext>
            </a:extLst>
          </p:cNvPr>
          <p:cNvSpPr/>
          <p:nvPr/>
        </p:nvSpPr>
        <p:spPr>
          <a:xfrm>
            <a:off x="7859467" y="5756929"/>
            <a:ext cx="421087" cy="372071"/>
          </a:xfrm>
          <a:prstGeom prst="donut">
            <a:avLst>
              <a:gd name="adj" fmla="val 2976"/>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Tree>
    <p:extLst>
      <p:ext uri="{BB962C8B-B14F-4D97-AF65-F5344CB8AC3E}">
        <p14:creationId xmlns:p14="http://schemas.microsoft.com/office/powerpoint/2010/main" val="2283897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07AA7E5-029B-A80A-E9B9-A9189A468100}"/>
              </a:ext>
            </a:extLst>
          </p:cNvPr>
          <p:cNvSpPr>
            <a:spLocks noGrp="1"/>
          </p:cNvSpPr>
          <p:nvPr>
            <p:ph type="dt" sz="half" idx="10"/>
          </p:nvPr>
        </p:nvSpPr>
        <p:spPr/>
        <p:txBody>
          <a:bodyPr/>
          <a:lstStyle/>
          <a:p>
            <a:r>
              <a:rPr kumimoji="1" lang="en-US" altLang="ja-JP"/>
              <a:t>2025/2/3</a:t>
            </a:r>
            <a:endParaRPr kumimoji="1" lang="ja-ES" altLang="en-US"/>
          </a:p>
        </p:txBody>
      </p:sp>
      <p:sp>
        <p:nvSpPr>
          <p:cNvPr id="3" name="フッター プレースホルダー 2">
            <a:extLst>
              <a:ext uri="{FF2B5EF4-FFF2-40B4-BE49-F238E27FC236}">
                <a16:creationId xmlns:a16="http://schemas.microsoft.com/office/drawing/2014/main" id="{E7E060BF-5BE1-D356-AB0F-A97B896AF6B2}"/>
              </a:ext>
            </a:extLst>
          </p:cNvPr>
          <p:cNvSpPr>
            <a:spLocks noGrp="1"/>
          </p:cNvSpPr>
          <p:nvPr>
            <p:ph type="ftr" sz="quarter" idx="11"/>
          </p:nvPr>
        </p:nvSpPr>
        <p:spPr/>
        <p:txBody>
          <a:bodyPr/>
          <a:lstStyle/>
          <a:p>
            <a:r>
              <a:rPr kumimoji="1" lang="ja-JP" altLang="en-US"/>
              <a:t>修論発表会</a:t>
            </a:r>
            <a:endParaRPr kumimoji="1" lang="ja-ES" altLang="en-US"/>
          </a:p>
        </p:txBody>
      </p:sp>
      <p:sp>
        <p:nvSpPr>
          <p:cNvPr id="4" name="スライド番号プレースホルダー 3">
            <a:extLst>
              <a:ext uri="{FF2B5EF4-FFF2-40B4-BE49-F238E27FC236}">
                <a16:creationId xmlns:a16="http://schemas.microsoft.com/office/drawing/2014/main" id="{AB4B121C-4A01-0B50-28DD-3B68A114C02B}"/>
              </a:ext>
            </a:extLst>
          </p:cNvPr>
          <p:cNvSpPr>
            <a:spLocks noGrp="1"/>
          </p:cNvSpPr>
          <p:nvPr>
            <p:ph type="sldNum" sz="quarter" idx="12"/>
          </p:nvPr>
        </p:nvSpPr>
        <p:spPr/>
        <p:txBody>
          <a:bodyPr/>
          <a:lstStyle/>
          <a:p>
            <a:fld id="{D9056B9A-EE80-2546-9862-374E0D000D93}" type="slidenum">
              <a:rPr kumimoji="1" lang="ja-ES" altLang="en-US" smtClean="0"/>
              <a:t>3</a:t>
            </a:fld>
            <a:endParaRPr kumimoji="1" lang="ja-ES" altLang="en-US"/>
          </a:p>
        </p:txBody>
      </p:sp>
      <p:sp>
        <p:nvSpPr>
          <p:cNvPr id="5" name="テキスト ボックス 4">
            <a:extLst>
              <a:ext uri="{FF2B5EF4-FFF2-40B4-BE49-F238E27FC236}">
                <a16:creationId xmlns:a16="http://schemas.microsoft.com/office/drawing/2014/main" id="{90DC431C-2449-6ACF-6214-8B6D5D7E4B05}"/>
              </a:ext>
            </a:extLst>
          </p:cNvPr>
          <p:cNvSpPr txBox="1"/>
          <p:nvPr/>
        </p:nvSpPr>
        <p:spPr>
          <a:xfrm>
            <a:off x="3027186" y="2721114"/>
            <a:ext cx="6137628" cy="707886"/>
          </a:xfrm>
          <a:prstGeom prst="rect">
            <a:avLst/>
          </a:prstGeom>
          <a:noFill/>
        </p:spPr>
        <p:txBody>
          <a:bodyPr wrap="square" rtlCol="0">
            <a:spAutoFit/>
          </a:bodyPr>
          <a:lstStyle/>
          <a:p>
            <a:r>
              <a:rPr kumimoji="1" lang="en-US" altLang="ja-ES" sz="4000" dirty="0">
                <a:latin typeface="Meiryo" panose="020B0604030504040204" pitchFamily="34" charset="-128"/>
                <a:ea typeface="Meiryo" panose="020B0604030504040204" pitchFamily="34" charset="-128"/>
              </a:rPr>
              <a:t>CMB</a:t>
            </a:r>
            <a:r>
              <a:rPr kumimoji="1" lang="ja-ES" altLang="en-US" sz="4000" dirty="0">
                <a:latin typeface="Meiryo" panose="020B0604030504040204" pitchFamily="34" charset="-128"/>
                <a:ea typeface="Meiryo" panose="020B0604030504040204" pitchFamily="34" charset="-128"/>
              </a:rPr>
              <a:t>と</a:t>
            </a:r>
            <a:r>
              <a:rPr kumimoji="1" lang="en-US" altLang="ja-ES" sz="4000" dirty="0" err="1">
                <a:latin typeface="Meiryo" panose="020B0604030504040204" pitchFamily="34" charset="-128"/>
                <a:ea typeface="Meiryo" panose="020B0604030504040204" pitchFamily="34" charset="-128"/>
              </a:rPr>
              <a:t>GroundBIRD</a:t>
            </a:r>
            <a:r>
              <a:rPr kumimoji="1" lang="ja-ES" altLang="en-US" sz="4000" dirty="0">
                <a:latin typeface="Meiryo" panose="020B0604030504040204" pitchFamily="34" charset="-128"/>
                <a:ea typeface="Meiryo" panose="020B0604030504040204" pitchFamily="34" charset="-128"/>
              </a:rPr>
              <a:t>実験</a:t>
            </a:r>
          </a:p>
        </p:txBody>
      </p:sp>
    </p:spTree>
    <p:extLst>
      <p:ext uri="{BB962C8B-B14F-4D97-AF65-F5344CB8AC3E}">
        <p14:creationId xmlns:p14="http://schemas.microsoft.com/office/powerpoint/2010/main" val="2153538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EDAB28-2F53-87A8-0055-333268FA214C}"/>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宇宙マイクロ波背景放射</a:t>
            </a:r>
            <a:r>
              <a:rPr kumimoji="1" lang="en-US" altLang="ja-ES" sz="3600" dirty="0">
                <a:latin typeface="Meiryo" panose="020B0604030504040204" pitchFamily="34" charset="-128"/>
                <a:ea typeface="Meiryo" panose="020B0604030504040204" pitchFamily="34" charset="-128"/>
              </a:rPr>
              <a:t>(CMB)</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12F178BA-5992-445A-E4A0-3F56D94A9257}"/>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2DD794BA-154A-C65F-FFBE-0AEFDE45333C}"/>
              </a:ext>
            </a:extLst>
          </p:cNvPr>
          <p:cNvSpPr>
            <a:spLocks noGrp="1"/>
          </p:cNvSpPr>
          <p:nvPr>
            <p:ph type="sldNum" sz="quarter" idx="12"/>
          </p:nvPr>
        </p:nvSpPr>
        <p:spPr/>
        <p:txBody>
          <a:bodyPr/>
          <a:lstStyle/>
          <a:p>
            <a:fld id="{A346F7B0-2C6C-2749-AD43-9AA6CBC0C428}" type="slidenum">
              <a:rPr kumimoji="1" lang="ja-JP" altLang="en-US" smtClean="0"/>
              <a:t>4</a:t>
            </a:fld>
            <a:endParaRPr kumimoji="1" lang="ja-JP" altLang="en-US"/>
          </a:p>
        </p:txBody>
      </p:sp>
      <p:sp>
        <p:nvSpPr>
          <p:cNvPr id="9" name="コンテンツ プレースホルダー 2">
            <a:extLst>
              <a:ext uri="{FF2B5EF4-FFF2-40B4-BE49-F238E27FC236}">
                <a16:creationId xmlns:a16="http://schemas.microsoft.com/office/drawing/2014/main" id="{8494E7C6-3186-ACE0-92C8-2214EB5F0516}"/>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3811A8B9-EA4C-BB01-E8CD-8AE366845C2D}"/>
              </a:ext>
            </a:extLst>
          </p:cNvPr>
          <p:cNvSpPr>
            <a:spLocks noGrp="1"/>
          </p:cNvSpPr>
          <p:nvPr>
            <p:ph type="ftr" sz="quarter" idx="11"/>
          </p:nvPr>
        </p:nvSpPr>
        <p:spPr/>
        <p:txBody>
          <a:bodyPr/>
          <a:lstStyle/>
          <a:p>
            <a:r>
              <a:rPr kumimoji="1" lang="ja-JP" altLang="en-US"/>
              <a:t>修論発表会</a:t>
            </a:r>
            <a:endParaRPr kumimoji="1" lang="ja-ES" altLang="en-US"/>
          </a:p>
        </p:txBody>
      </p:sp>
      <p:sp>
        <p:nvSpPr>
          <p:cNvPr id="8" name="テキスト ボックス 7">
            <a:extLst>
              <a:ext uri="{FF2B5EF4-FFF2-40B4-BE49-F238E27FC236}">
                <a16:creationId xmlns:a16="http://schemas.microsoft.com/office/drawing/2014/main" id="{E9002375-583E-FF97-FA8B-660482A45C48}"/>
              </a:ext>
            </a:extLst>
          </p:cNvPr>
          <p:cNvSpPr txBox="1"/>
          <p:nvPr/>
        </p:nvSpPr>
        <p:spPr>
          <a:xfrm>
            <a:off x="262128" y="1268866"/>
            <a:ext cx="11667744" cy="707886"/>
          </a:xfrm>
          <a:prstGeom prst="rect">
            <a:avLst/>
          </a:prstGeom>
          <a:noFill/>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CMB :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宇宙の晴れ上がり以降、電子に散乱されずに進む光で我々が観測できる宇宙最古の光。</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r>
              <a:rPr kumimoji="1" lang="ja-ES" altLang="en-US" sz="2000" dirty="0">
                <a:latin typeface="Meiryo" panose="020B0604030504040204" pitchFamily="34" charset="-128"/>
                <a:ea typeface="Meiryo" panose="020B0604030504040204" pitchFamily="34" charset="-128"/>
                <a:cs typeface="Arial" panose="020B0604020202020204" pitchFamily="34" charset="0"/>
              </a:rPr>
              <a:t>　　　　　→</a:t>
            </a:r>
            <a:r>
              <a:rPr kumimoji="1" lang="ja-JP" altLang="en-US" sz="2000">
                <a:latin typeface="Meiryo" panose="020B0604030504040204" pitchFamily="34" charset="-128"/>
                <a:ea typeface="Meiryo" panose="020B0604030504040204" pitchFamily="34" charset="-128"/>
                <a:cs typeface="Arial" panose="020B0604020202020204" pitchFamily="34" charset="0"/>
              </a:rPr>
              <a:t> </a:t>
            </a: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は宇宙初期の情報を含んでいる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AlternateContent xmlns:mc="http://schemas.openxmlformats.org/markup-compatibility/2006">
        <mc:Choice xmlns:a14="http://schemas.microsoft.com/office/drawing/2010/main" Requires="a14">
          <p:sp>
            <p:nvSpPr>
              <p:cNvPr id="10" name="テキスト ボックス 9">
                <a:extLst>
                  <a:ext uri="{FF2B5EF4-FFF2-40B4-BE49-F238E27FC236}">
                    <a16:creationId xmlns:a16="http://schemas.microsoft.com/office/drawing/2014/main" id="{30506776-D9FF-4005-2F8C-CEB5DD164E9A}"/>
                  </a:ext>
                </a:extLst>
              </p:cNvPr>
              <p:cNvSpPr txBox="1"/>
              <p:nvPr/>
            </p:nvSpPr>
            <p:spPr>
              <a:xfrm>
                <a:off x="3788663" y="2236302"/>
                <a:ext cx="8223504" cy="1323439"/>
              </a:xfrm>
              <a:prstGeom prst="rect">
                <a:avLst/>
              </a:prstGeom>
              <a:noFill/>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はほぼ</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2.725K</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の黒体放射のスペクトルを持つと同時に、わずかな</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温度異方性</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を持つ</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温度異方性の観測により、宇宙を記述する標準理論</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m:rPr>
                        <m:sty m:val="p"/>
                      </m:rPr>
                      <a:rPr kumimoji="1" lang="el-GR" altLang="ja-ES" sz="2000" i="0" smtClean="0">
                        <a:latin typeface="Cambria Math" panose="02040503050406030204" pitchFamily="18" charset="0"/>
                        <a:ea typeface="Cambria Math" panose="02040503050406030204" pitchFamily="18" charset="0"/>
                        <a:cs typeface="Arial" panose="020B0604020202020204" pitchFamily="34" charset="0"/>
                      </a:rPr>
                      <m:t>Λ</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-CDM</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モデルが構築</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10" name="テキスト ボックス 9">
                <a:extLst>
                  <a:ext uri="{FF2B5EF4-FFF2-40B4-BE49-F238E27FC236}">
                    <a16:creationId xmlns:a16="http://schemas.microsoft.com/office/drawing/2014/main" id="{30506776-D9FF-4005-2F8C-CEB5DD164E9A}"/>
                  </a:ext>
                </a:extLst>
              </p:cNvPr>
              <p:cNvSpPr txBox="1">
                <a:spLocks noRot="1" noChangeAspect="1" noMove="1" noResize="1" noEditPoints="1" noAdjustHandles="1" noChangeArrowheads="1" noChangeShapeType="1" noTextEdit="1"/>
              </p:cNvSpPr>
              <p:nvPr/>
            </p:nvSpPr>
            <p:spPr>
              <a:xfrm>
                <a:off x="3788663" y="2236302"/>
                <a:ext cx="8223504" cy="1323439"/>
              </a:xfrm>
              <a:prstGeom prst="rect">
                <a:avLst/>
              </a:prstGeom>
              <a:blipFill>
                <a:blip r:embed="rId3"/>
                <a:stretch>
                  <a:fillRect l="-617" t="-3810" b="-6667"/>
                </a:stretch>
              </a:blipFill>
            </p:spPr>
            <p:txBody>
              <a:bodyPr/>
              <a:lstStyle/>
              <a:p>
                <a:r>
                  <a:rPr lang="ja-ES" altLang="en-US">
                    <a:noFill/>
                  </a:rPr>
                  <a:t> </a:t>
                </a:r>
              </a:p>
            </p:txBody>
          </p:sp>
        </mc:Fallback>
      </mc:AlternateContent>
      <p:grpSp>
        <p:nvGrpSpPr>
          <p:cNvPr id="13" name="グループ化 12">
            <a:extLst>
              <a:ext uri="{FF2B5EF4-FFF2-40B4-BE49-F238E27FC236}">
                <a16:creationId xmlns:a16="http://schemas.microsoft.com/office/drawing/2014/main" id="{4E47C558-8EA0-8939-CC98-80169DA3D659}"/>
              </a:ext>
            </a:extLst>
          </p:cNvPr>
          <p:cNvGrpSpPr/>
          <p:nvPr/>
        </p:nvGrpSpPr>
        <p:grpSpPr>
          <a:xfrm>
            <a:off x="515116" y="2112464"/>
            <a:ext cx="3123802" cy="1869264"/>
            <a:chOff x="515116" y="2112464"/>
            <a:chExt cx="3123802" cy="1869264"/>
          </a:xfrm>
        </p:grpSpPr>
        <p:pic>
          <p:nvPicPr>
            <p:cNvPr id="7" name="図 6" descr="プレート, コンパクトディスク, ミラー が含まれている画像&#10;&#10;自動的に生成された説明">
              <a:extLst>
                <a:ext uri="{FF2B5EF4-FFF2-40B4-BE49-F238E27FC236}">
                  <a16:creationId xmlns:a16="http://schemas.microsoft.com/office/drawing/2014/main" id="{97427B13-3AFC-3775-0E0F-D01CCAB4DBB9}"/>
                </a:ext>
              </a:extLst>
            </p:cNvPr>
            <p:cNvPicPr>
              <a:picLocks noChangeAspect="1"/>
            </p:cNvPicPr>
            <p:nvPr/>
          </p:nvPicPr>
          <p:blipFill>
            <a:blip r:embed="rId4"/>
            <a:stretch>
              <a:fillRect/>
            </a:stretch>
          </p:blipFill>
          <p:spPr>
            <a:xfrm>
              <a:off x="515116" y="2112464"/>
              <a:ext cx="3123802" cy="1788416"/>
            </a:xfrm>
            <a:prstGeom prst="rect">
              <a:avLst/>
            </a:prstGeom>
          </p:spPr>
        </p:pic>
        <p:sp>
          <p:nvSpPr>
            <p:cNvPr id="11" name="テキスト ボックス 10">
              <a:extLst>
                <a:ext uri="{FF2B5EF4-FFF2-40B4-BE49-F238E27FC236}">
                  <a16:creationId xmlns:a16="http://schemas.microsoft.com/office/drawing/2014/main" id="{0034A900-4125-1F41-CED0-393380A164A5}"/>
                </a:ext>
              </a:extLst>
            </p:cNvPr>
            <p:cNvSpPr txBox="1"/>
            <p:nvPr/>
          </p:nvSpPr>
          <p:spPr>
            <a:xfrm>
              <a:off x="708433" y="3673951"/>
              <a:ext cx="600913" cy="307777"/>
            </a:xfrm>
            <a:prstGeom prst="rect">
              <a:avLst/>
            </a:prstGeom>
            <a:solidFill>
              <a:schemeClr val="bg1"/>
            </a:solidFill>
          </p:spPr>
          <p:txBody>
            <a:bodyPr wrap="square" rtlCol="0">
              <a:spAutoFit/>
            </a:bodyPr>
            <a:lstStyle/>
            <a:p>
              <a:r>
                <a:rPr kumimoji="1" lang="en-US" altLang="ja-ES" sz="1400" dirty="0">
                  <a:latin typeface="Meiryo" panose="020B0604030504040204" pitchFamily="34" charset="-128"/>
                  <a:ea typeface="Meiryo" panose="020B0604030504040204" pitchFamily="34" charset="-128"/>
                </a:rPr>
                <a:t>-300</a:t>
              </a:r>
              <a:endParaRPr kumimoji="1" lang="ja-ES" altLang="en-US" sz="1400" dirty="0">
                <a:latin typeface="Meiryo" panose="020B0604030504040204" pitchFamily="34" charset="-128"/>
                <a:ea typeface="Meiryo" panose="020B0604030504040204" pitchFamily="34" charset="-128"/>
              </a:endParaRPr>
            </a:p>
          </p:txBody>
        </p:sp>
        <mc:AlternateContent xmlns:mc="http://schemas.openxmlformats.org/markup-compatibility/2006">
          <mc:Choice xmlns:a14="http://schemas.microsoft.com/office/drawing/2010/main" Requires="a14">
            <p:sp>
              <p:nvSpPr>
                <p:cNvPr id="12" name="テキスト ボックス 11">
                  <a:extLst>
                    <a:ext uri="{FF2B5EF4-FFF2-40B4-BE49-F238E27FC236}">
                      <a16:creationId xmlns:a16="http://schemas.microsoft.com/office/drawing/2014/main" id="{59BCCFCC-D862-157D-CBC5-F1F22663E491}"/>
                    </a:ext>
                  </a:extLst>
                </p:cNvPr>
                <p:cNvSpPr txBox="1"/>
                <p:nvPr/>
              </p:nvSpPr>
              <p:spPr>
                <a:xfrm>
                  <a:off x="2855617" y="3673950"/>
                  <a:ext cx="783301" cy="307777"/>
                </a:xfrm>
                <a:prstGeom prst="rect">
                  <a:avLst/>
                </a:prstGeom>
                <a:solidFill>
                  <a:schemeClr val="bg1"/>
                </a:solidFill>
              </p:spPr>
              <p:txBody>
                <a:bodyPr wrap="square" rtlCol="0">
                  <a:spAutoFit/>
                </a:bodyPr>
                <a:lstStyle/>
                <a:p>
                  <a:r>
                    <a:rPr kumimoji="1" lang="en-US" altLang="ja-ES" sz="1400" dirty="0">
                      <a:latin typeface="Meiryo" panose="020B0604030504040204" pitchFamily="34" charset="-128"/>
                      <a:ea typeface="Meiryo" panose="020B0604030504040204" pitchFamily="34" charset="-128"/>
                    </a:rPr>
                    <a:t>300</a:t>
                  </a:r>
                  <a14:m>
                    <m:oMath xmlns:m="http://schemas.openxmlformats.org/officeDocument/2006/math">
                      <m:r>
                        <a:rPr kumimoji="1" lang="en-US" altLang="ja-ES" sz="1400" i="1" smtClean="0">
                          <a:latin typeface="Cambria Math" panose="02040503050406030204" pitchFamily="18" charset="0"/>
                          <a:ea typeface="Cambria Math" panose="02040503050406030204" pitchFamily="18" charset="0"/>
                        </a:rPr>
                        <m:t>𝜇</m:t>
                      </m:r>
                      <m:r>
                        <a:rPr kumimoji="1" lang="en-US" altLang="ja-ES" sz="1400" b="0" i="1" smtClean="0">
                          <a:latin typeface="Cambria Math" panose="02040503050406030204" pitchFamily="18" charset="0"/>
                          <a:ea typeface="Cambria Math" panose="02040503050406030204" pitchFamily="18" charset="0"/>
                        </a:rPr>
                        <m:t>𝐾</m:t>
                      </m:r>
                    </m:oMath>
                  </a14:m>
                  <a:endParaRPr kumimoji="1" lang="ja-ES" altLang="en-US" sz="1400" dirty="0">
                    <a:latin typeface="Meiryo" panose="020B0604030504040204" pitchFamily="34" charset="-128"/>
                    <a:ea typeface="Meiryo" panose="020B0604030504040204" pitchFamily="34" charset="-128"/>
                  </a:endParaRPr>
                </a:p>
              </p:txBody>
            </p:sp>
          </mc:Choice>
          <mc:Fallback>
            <p:sp>
              <p:nvSpPr>
                <p:cNvPr id="12" name="テキスト ボックス 11">
                  <a:extLst>
                    <a:ext uri="{FF2B5EF4-FFF2-40B4-BE49-F238E27FC236}">
                      <a16:creationId xmlns:a16="http://schemas.microsoft.com/office/drawing/2014/main" id="{59BCCFCC-D862-157D-CBC5-F1F22663E491}"/>
                    </a:ext>
                  </a:extLst>
                </p:cNvPr>
                <p:cNvSpPr txBox="1">
                  <a:spLocks noRot="1" noChangeAspect="1" noMove="1" noResize="1" noEditPoints="1" noAdjustHandles="1" noChangeArrowheads="1" noChangeShapeType="1" noTextEdit="1"/>
                </p:cNvSpPr>
                <p:nvPr/>
              </p:nvSpPr>
              <p:spPr>
                <a:xfrm>
                  <a:off x="2855617" y="3673950"/>
                  <a:ext cx="783301" cy="307777"/>
                </a:xfrm>
                <a:prstGeom prst="rect">
                  <a:avLst/>
                </a:prstGeom>
                <a:blipFill>
                  <a:blip r:embed="rId5"/>
                  <a:stretch>
                    <a:fillRect l="-1587" t="-4000" b="-20000"/>
                  </a:stretch>
                </a:blipFill>
              </p:spPr>
              <p:txBody>
                <a:bodyPr/>
                <a:lstStyle/>
                <a:p>
                  <a:r>
                    <a:rPr lang="ja-ES" altLang="en-US">
                      <a:noFill/>
                    </a:rPr>
                    <a:t> </a:t>
                  </a:r>
                </a:p>
              </p:txBody>
            </p:sp>
          </mc:Fallback>
        </mc:AlternateContent>
      </p:grpSp>
      <p:sp>
        <p:nvSpPr>
          <p:cNvPr id="14" name="上矢印 13">
            <a:extLst>
              <a:ext uri="{FF2B5EF4-FFF2-40B4-BE49-F238E27FC236}">
                <a16:creationId xmlns:a16="http://schemas.microsoft.com/office/drawing/2014/main" id="{CEEC324A-0463-98D1-26DE-F276B073137C}"/>
              </a:ext>
            </a:extLst>
          </p:cNvPr>
          <p:cNvSpPr/>
          <p:nvPr/>
        </p:nvSpPr>
        <p:spPr>
          <a:xfrm rot="10800000">
            <a:off x="7589519" y="3668527"/>
            <a:ext cx="310896" cy="57517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mc:AlternateContent xmlns:mc="http://schemas.openxmlformats.org/markup-compatibility/2006">
        <mc:Choice xmlns:a14="http://schemas.microsoft.com/office/drawing/2010/main" Requires="a14">
          <p:sp>
            <p:nvSpPr>
              <p:cNvPr id="15" name="テキスト ボックス 14">
                <a:extLst>
                  <a:ext uri="{FF2B5EF4-FFF2-40B4-BE49-F238E27FC236}">
                    <a16:creationId xmlns:a16="http://schemas.microsoft.com/office/drawing/2014/main" id="{F381DA78-99D9-9145-5B49-5B869C6AB283}"/>
                  </a:ext>
                </a:extLst>
              </p:cNvPr>
              <p:cNvSpPr txBox="1"/>
              <p:nvPr/>
            </p:nvSpPr>
            <p:spPr>
              <a:xfrm>
                <a:off x="3794760" y="4412893"/>
                <a:ext cx="8223504" cy="1323439"/>
              </a:xfrm>
              <a:prstGeom prst="rect">
                <a:avLst/>
              </a:prstGeom>
              <a:noFill/>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現在では、</a:t>
                </a: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偏光</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が大きなテーマとなっている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2</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つの偏光モードがあり、それぞれのモードで異なる物理に迫れる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E</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a:t>
                </a:r>
                <a14:m>
                  <m:oMath xmlns:m="http://schemas.openxmlformats.org/officeDocument/2006/math">
                    <m:nary>
                      <m:naryPr>
                        <m:chr m:val="∑"/>
                        <m:subHide m:val="on"/>
                        <m:supHide m:val="on"/>
                        <m:ctrlP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ctrlPr>
                      </m:naryPr>
                      <m:sub/>
                      <m:sup/>
                      <m:e>
                        <m:sSub>
                          <m:sSubPr>
                            <m:ctrlPr>
                              <a:rPr kumimoji="1" lang="en-US" altLang="ja-ES" sz="2000" smtClean="0">
                                <a:latin typeface="Cambria Math" panose="02040503050406030204" pitchFamily="18" charset="0"/>
                                <a:ea typeface="Meiryo" panose="020B0604030504040204" pitchFamily="34" charset="-128"/>
                                <a:cs typeface="Arial" panose="020B0604020202020204" pitchFamily="34" charset="0"/>
                              </a:rPr>
                            </m:ctrlPr>
                          </m:sSubPr>
                          <m:e>
                            <m:r>
                              <m:rPr>
                                <m:sty m:val="p"/>
                              </m:rPr>
                              <a:rPr kumimoji="1" lang="en-US" altLang="ja-ES" sz="2000" i="0">
                                <a:latin typeface="Cambria Math" panose="02040503050406030204" pitchFamily="18" charset="0"/>
                                <a:ea typeface="Meiryo" panose="020B0604030504040204" pitchFamily="34" charset="-128"/>
                                <a:cs typeface="Arial" panose="020B0604020202020204" pitchFamily="34" charset="0"/>
                              </a:rPr>
                              <m:t>m</m:t>
                            </m:r>
                          </m:e>
                          <m:sub>
                            <m:r>
                              <m:rPr>
                                <m:sty m:val="p"/>
                              </m:rPr>
                              <a:rPr kumimoji="1" lang="en-US" altLang="ja-ES" sz="2000" i="0" smtClean="0">
                                <a:latin typeface="Cambria Math" panose="02040503050406030204" pitchFamily="18" charset="0"/>
                                <a:ea typeface="Cambria Math" panose="02040503050406030204" pitchFamily="18" charset="0"/>
                                <a:cs typeface="Arial" panose="020B0604020202020204" pitchFamily="34" charset="0"/>
                              </a:rPr>
                              <m:t>ν</m:t>
                            </m:r>
                          </m:sub>
                        </m:sSub>
                      </m:e>
                    </m:nary>
                  </m:oMath>
                </a14:m>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インフレーション、</a:t>
                </a:r>
                <a:r>
                  <a:rPr kumimoji="1" lang="ja-ES" altLang="en-US" sz="2000" dirty="0">
                    <a:ea typeface="Meiryo" panose="020B0604030504040204" pitchFamily="34" charset="-128"/>
                    <a:cs typeface="Arial" panose="020B0604020202020204" pitchFamily="34" charset="0"/>
                  </a:rPr>
                  <a:t> </a:t>
                </a:r>
                <a14:m>
                  <m:oMath xmlns:m="http://schemas.openxmlformats.org/officeDocument/2006/math">
                    <m:nary>
                      <m:naryPr>
                        <m:chr m:val="∑"/>
                        <m:subHide m:val="on"/>
                        <m:supHide m:val="on"/>
                        <m:ctrlP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ctrlPr>
                      </m:naryPr>
                      <m:sub/>
                      <m:sup/>
                      <m:e>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m:rPr>
                                <m:sty m:val="p"/>
                              </m:rPr>
                              <a:rPr kumimoji="1" lang="en-US" altLang="ja-ES" sz="2000" i="0">
                                <a:latin typeface="Cambria Math" panose="02040503050406030204" pitchFamily="18" charset="0"/>
                                <a:ea typeface="Meiryo" panose="020B0604030504040204" pitchFamily="34" charset="-128"/>
                                <a:cs typeface="Arial" panose="020B0604020202020204" pitchFamily="34" charset="0"/>
                              </a:rPr>
                              <m:t>m</m:t>
                            </m:r>
                          </m:e>
                          <m:sub>
                            <m:r>
                              <m:rPr>
                                <m:sty m:val="p"/>
                              </m:rPr>
                              <a:rPr kumimoji="1" lang="en-US" altLang="ja-ES" sz="2000" i="0" smtClean="0">
                                <a:latin typeface="Cambria Math" panose="02040503050406030204" pitchFamily="18" charset="0"/>
                                <a:ea typeface="Cambria Math" panose="02040503050406030204" pitchFamily="18" charset="0"/>
                                <a:cs typeface="Arial" panose="020B0604020202020204" pitchFamily="34" charset="0"/>
                              </a:rPr>
                              <m:t>ν</m:t>
                            </m:r>
                          </m:sub>
                        </m:sSub>
                      </m:e>
                    </m:nary>
                  </m:oMath>
                </a14:m>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15" name="テキスト ボックス 14">
                <a:extLst>
                  <a:ext uri="{FF2B5EF4-FFF2-40B4-BE49-F238E27FC236}">
                    <a16:creationId xmlns:a16="http://schemas.microsoft.com/office/drawing/2014/main" id="{F381DA78-99D9-9145-5B49-5B869C6AB283}"/>
                  </a:ext>
                </a:extLst>
              </p:cNvPr>
              <p:cNvSpPr txBox="1">
                <a:spLocks noRot="1" noChangeAspect="1" noMove="1" noResize="1" noEditPoints="1" noAdjustHandles="1" noChangeArrowheads="1" noChangeShapeType="1" noTextEdit="1"/>
              </p:cNvSpPr>
              <p:nvPr/>
            </p:nvSpPr>
            <p:spPr>
              <a:xfrm>
                <a:off x="3794760" y="4412893"/>
                <a:ext cx="8223504" cy="1323439"/>
              </a:xfrm>
              <a:prstGeom prst="rect">
                <a:avLst/>
              </a:prstGeom>
              <a:blipFill>
                <a:blip r:embed="rId6"/>
                <a:stretch>
                  <a:fillRect l="-772" t="-2857" b="-53333"/>
                </a:stretch>
              </a:blipFill>
            </p:spPr>
            <p:txBody>
              <a:bodyPr/>
              <a:lstStyle/>
              <a:p>
                <a:r>
                  <a:rPr lang="ja-ES" altLang="en-US">
                    <a:noFill/>
                  </a:rPr>
                  <a:t> </a:t>
                </a:r>
              </a:p>
            </p:txBody>
          </p:sp>
        </mc:Fallback>
      </mc:AlternateContent>
      <p:pic>
        <p:nvPicPr>
          <p:cNvPr id="17" name="図 16">
            <a:extLst>
              <a:ext uri="{FF2B5EF4-FFF2-40B4-BE49-F238E27FC236}">
                <a16:creationId xmlns:a16="http://schemas.microsoft.com/office/drawing/2014/main" id="{E46F30F1-CA52-452B-5C30-FBD37423E429}"/>
              </a:ext>
            </a:extLst>
          </p:cNvPr>
          <p:cNvPicPr>
            <a:picLocks noChangeAspect="1"/>
          </p:cNvPicPr>
          <p:nvPr/>
        </p:nvPicPr>
        <p:blipFill>
          <a:blip r:embed="rId7"/>
          <a:stretch>
            <a:fillRect/>
          </a:stretch>
        </p:blipFill>
        <p:spPr>
          <a:xfrm>
            <a:off x="515116" y="4267042"/>
            <a:ext cx="3123964" cy="2038798"/>
          </a:xfrm>
          <a:prstGeom prst="rect">
            <a:avLst/>
          </a:prstGeom>
        </p:spPr>
      </p:pic>
    </p:spTree>
    <p:extLst>
      <p:ext uri="{BB962C8B-B14F-4D97-AF65-F5344CB8AC3E}">
        <p14:creationId xmlns:p14="http://schemas.microsoft.com/office/powerpoint/2010/main" val="1828092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17F089-01FA-8687-5FF9-CDF79E4D557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8115C4B4-B927-6D78-13F8-E77462D11B31}"/>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偏光</a:t>
            </a:r>
            <a:r>
              <a:rPr kumimoji="1" lang="en-US" altLang="ja-ES" sz="3600" dirty="0">
                <a:latin typeface="Meiryo" panose="020B0604030504040204" pitchFamily="34" charset="-128"/>
                <a:ea typeface="Meiryo" panose="020B0604030504040204" pitchFamily="34" charset="-128"/>
              </a:rPr>
              <a:t>E</a:t>
            </a:r>
            <a:r>
              <a:rPr kumimoji="1" lang="ja-ES" altLang="en-US" sz="3600" dirty="0">
                <a:latin typeface="Meiryo" panose="020B0604030504040204" pitchFamily="34" charset="-128"/>
                <a:ea typeface="Meiryo" panose="020B0604030504040204" pitchFamily="34" charset="-128"/>
              </a:rPr>
              <a:t>モードと角度スケール</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E0F67EB0-3DCC-9EF7-18E3-77875B6C9297}"/>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9EBD5B6D-6B58-2E10-3846-A3599F5B8CA0}"/>
              </a:ext>
            </a:extLst>
          </p:cNvPr>
          <p:cNvSpPr>
            <a:spLocks noGrp="1"/>
          </p:cNvSpPr>
          <p:nvPr>
            <p:ph type="sldNum" sz="quarter" idx="12"/>
          </p:nvPr>
        </p:nvSpPr>
        <p:spPr/>
        <p:txBody>
          <a:bodyPr/>
          <a:lstStyle/>
          <a:p>
            <a:fld id="{A346F7B0-2C6C-2749-AD43-9AA6CBC0C428}" type="slidenum">
              <a:rPr kumimoji="1" lang="ja-JP" altLang="en-US" smtClean="0"/>
              <a:t>5</a:t>
            </a:fld>
            <a:endParaRPr kumimoji="1" lang="ja-JP" altLang="en-US"/>
          </a:p>
        </p:txBody>
      </p:sp>
      <p:sp>
        <p:nvSpPr>
          <p:cNvPr id="9" name="コンテンツ プレースホルダー 2">
            <a:extLst>
              <a:ext uri="{FF2B5EF4-FFF2-40B4-BE49-F238E27FC236}">
                <a16:creationId xmlns:a16="http://schemas.microsoft.com/office/drawing/2014/main" id="{233C107A-CAF2-51AD-E1E1-CDB9A2B9FAD0}"/>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42EBB180-9AF8-E25E-C73D-B4E85A18E754}"/>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EC656AFD-E505-DACA-CFEF-0BBC1A5928FE}"/>
              </a:ext>
            </a:extLst>
          </p:cNvPr>
          <p:cNvSpPr txBox="1"/>
          <p:nvPr/>
        </p:nvSpPr>
        <p:spPr>
          <a:xfrm>
            <a:off x="262128" y="1171054"/>
            <a:ext cx="11667744" cy="400110"/>
          </a:xfrm>
          <a:prstGeom prst="rect">
            <a:avLst/>
          </a:prstGeom>
          <a:noFill/>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の偏光は角度スケールに対する</a:t>
            </a:r>
            <a:r>
              <a:rPr kumimoji="1" lang="ja-ES" altLang="en-US" sz="2000" dirty="0">
                <a:solidFill>
                  <a:srgbClr val="FF0000"/>
                </a:solidFill>
                <a:latin typeface="Meiryo" panose="020B0604030504040204" pitchFamily="34" charset="-128"/>
                <a:ea typeface="Meiryo" panose="020B0604030504040204" pitchFamily="34" charset="-128"/>
                <a:cs typeface="Arial" panose="020B0604020202020204" pitchFamily="34" charset="0"/>
              </a:rPr>
              <a:t>パワースペクトル</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を通して観測する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7" name="図 6">
            <a:extLst>
              <a:ext uri="{FF2B5EF4-FFF2-40B4-BE49-F238E27FC236}">
                <a16:creationId xmlns:a16="http://schemas.microsoft.com/office/drawing/2014/main" id="{2CF48869-CDAF-406E-7613-9CF1CDC521AD}"/>
              </a:ext>
            </a:extLst>
          </p:cNvPr>
          <p:cNvPicPr>
            <a:picLocks noChangeAspect="1"/>
          </p:cNvPicPr>
          <p:nvPr/>
        </p:nvPicPr>
        <p:blipFill>
          <a:blip r:embed="rId3"/>
          <a:stretch>
            <a:fillRect/>
          </a:stretch>
        </p:blipFill>
        <p:spPr>
          <a:xfrm>
            <a:off x="8067593" y="1460192"/>
            <a:ext cx="3501292" cy="2813538"/>
          </a:xfrm>
          <a:prstGeom prst="rect">
            <a:avLst/>
          </a:prstGeom>
        </p:spPr>
      </p:pic>
      <p:sp>
        <p:nvSpPr>
          <p:cNvPr id="8" name="ドーナツ 7">
            <a:extLst>
              <a:ext uri="{FF2B5EF4-FFF2-40B4-BE49-F238E27FC236}">
                <a16:creationId xmlns:a16="http://schemas.microsoft.com/office/drawing/2014/main" id="{4B092E2C-8C69-1F05-E434-95012FD25C74}"/>
              </a:ext>
            </a:extLst>
          </p:cNvPr>
          <p:cNvSpPr/>
          <p:nvPr/>
        </p:nvSpPr>
        <p:spPr>
          <a:xfrm>
            <a:off x="8240467" y="2330279"/>
            <a:ext cx="1469136" cy="1206127"/>
          </a:xfrm>
          <a:prstGeom prst="donut">
            <a:avLst>
              <a:gd name="adj" fmla="val 2976"/>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cxnSp>
        <p:nvCxnSpPr>
          <p:cNvPr id="10" name="直線コネクタ 9">
            <a:extLst>
              <a:ext uri="{FF2B5EF4-FFF2-40B4-BE49-F238E27FC236}">
                <a16:creationId xmlns:a16="http://schemas.microsoft.com/office/drawing/2014/main" id="{DAA34A14-C766-6C25-6792-F8BE852671D5}"/>
              </a:ext>
            </a:extLst>
          </p:cNvPr>
          <p:cNvCxnSpPr>
            <a:cxnSpLocks/>
          </p:cNvCxnSpPr>
          <p:nvPr/>
        </p:nvCxnSpPr>
        <p:spPr>
          <a:xfrm flipH="1" flipV="1">
            <a:off x="7360920" y="2052344"/>
            <a:ext cx="879547" cy="534345"/>
          </a:xfrm>
          <a:prstGeom prst="line">
            <a:avLst/>
          </a:prstGeom>
          <a:ln w="69850">
            <a:solidFill>
              <a:schemeClr val="tx1"/>
            </a:solidFill>
            <a:headEnd type="oval"/>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12" name="テキスト ボックス 11">
                <a:extLst>
                  <a:ext uri="{FF2B5EF4-FFF2-40B4-BE49-F238E27FC236}">
                    <a16:creationId xmlns:a16="http://schemas.microsoft.com/office/drawing/2014/main" id="{211EE9A2-21B7-9C45-5703-5832031377FC}"/>
                  </a:ext>
                </a:extLst>
              </p:cNvPr>
              <p:cNvSpPr txBox="1"/>
              <p:nvPr/>
            </p:nvSpPr>
            <p:spPr>
              <a:xfrm>
                <a:off x="262128" y="4188453"/>
                <a:ext cx="6120384" cy="707886"/>
              </a:xfrm>
              <a:prstGeom prst="rect">
                <a:avLst/>
              </a:prstGeom>
              <a:noFill/>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光学的厚み</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𝜏</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とニュートリノ質量和</a:t>
                </a:r>
                <a:r>
                  <a:rPr kumimoji="1" lang="ja-ES" altLang="en-US" sz="2000" dirty="0">
                    <a:ea typeface="Meiryo" panose="020B0604030504040204" pitchFamily="34" charset="-128"/>
                    <a:cs typeface="Arial" panose="020B0604020202020204" pitchFamily="34" charset="0"/>
                  </a:rPr>
                  <a:t> </a:t>
                </a:r>
                <a:r>
                  <a:rPr kumimoji="1" lang="en-US" altLang="ja-ES" sz="2000" dirty="0">
                    <a:ea typeface="Meiryo" panose="020B0604030504040204" pitchFamily="34" charset="-128"/>
                    <a:cs typeface="Arial" panose="020B0604020202020204" pitchFamily="34" charset="0"/>
                  </a:rPr>
                  <a:t> </a:t>
                </a:r>
                <a14:m>
                  <m:oMath xmlns:m="http://schemas.openxmlformats.org/officeDocument/2006/math">
                    <m:nary>
                      <m:naryPr>
                        <m:chr m:val="∑"/>
                        <m:subHide m:val="on"/>
                        <m:supHide m:val="on"/>
                        <m:ctrlP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ctrlPr>
                      </m:naryPr>
                      <m:sub/>
                      <m:sup/>
                      <m:e>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m:rPr>
                                <m:sty m:val="p"/>
                              </m:rPr>
                              <a:rPr kumimoji="1" lang="en-US" altLang="ja-ES" sz="2000" i="0">
                                <a:latin typeface="Cambria Math" panose="02040503050406030204" pitchFamily="18" charset="0"/>
                                <a:ea typeface="Meiryo" panose="020B0604030504040204" pitchFamily="34" charset="-128"/>
                                <a:cs typeface="Arial" panose="020B0604020202020204" pitchFamily="34" charset="0"/>
                              </a:rPr>
                              <m:t>m</m:t>
                            </m:r>
                          </m:e>
                          <m:sub>
                            <m:r>
                              <m:rPr>
                                <m:sty m:val="p"/>
                              </m:rPr>
                              <a:rPr kumimoji="1" lang="en-US" altLang="ja-ES" sz="2000" i="0" smtClean="0">
                                <a:latin typeface="Cambria Math" panose="02040503050406030204" pitchFamily="18" charset="0"/>
                                <a:ea typeface="Cambria Math" panose="02040503050406030204" pitchFamily="18" charset="0"/>
                                <a:cs typeface="Arial" panose="020B0604020202020204" pitchFamily="34" charset="0"/>
                              </a:rPr>
                              <m:t>ν</m:t>
                            </m:r>
                          </m:sub>
                        </m:sSub>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 </m:t>
                        </m:r>
                      </m:e>
                    </m:nary>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は縮退したパラメータ</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p>
            </p:txBody>
          </p:sp>
        </mc:Choice>
        <mc:Fallback>
          <p:sp>
            <p:nvSpPr>
              <p:cNvPr id="12" name="テキスト ボックス 11">
                <a:extLst>
                  <a:ext uri="{FF2B5EF4-FFF2-40B4-BE49-F238E27FC236}">
                    <a16:creationId xmlns:a16="http://schemas.microsoft.com/office/drawing/2014/main" id="{211EE9A2-21B7-9C45-5703-5832031377FC}"/>
                  </a:ext>
                </a:extLst>
              </p:cNvPr>
              <p:cNvSpPr txBox="1">
                <a:spLocks noRot="1" noChangeAspect="1" noMove="1" noResize="1" noEditPoints="1" noAdjustHandles="1" noChangeArrowheads="1" noChangeShapeType="1" noTextEdit="1"/>
              </p:cNvSpPr>
              <p:nvPr/>
            </p:nvSpPr>
            <p:spPr>
              <a:xfrm>
                <a:off x="262128" y="4188453"/>
                <a:ext cx="6120384" cy="707886"/>
              </a:xfrm>
              <a:prstGeom prst="rect">
                <a:avLst/>
              </a:prstGeom>
              <a:blipFill>
                <a:blip r:embed="rId4"/>
                <a:stretch>
                  <a:fillRect l="-828" t="-66667" r="-621" b="-56140"/>
                </a:stretch>
              </a:blipFill>
            </p:spPr>
            <p:txBody>
              <a:bodyPr/>
              <a:lstStyle/>
              <a:p>
                <a:r>
                  <a:rPr lang="ja-ES" altLang="en-US">
                    <a:noFill/>
                  </a:rPr>
                  <a:t> </a:t>
                </a:r>
              </a:p>
            </p:txBody>
          </p:sp>
        </mc:Fallback>
      </mc:AlternateContent>
      <mc:AlternateContent xmlns:mc="http://schemas.openxmlformats.org/markup-compatibility/2006">
        <mc:Choice xmlns:a14="http://schemas.microsoft.com/office/drawing/2010/main" Requires="a14">
          <p:sp>
            <p:nvSpPr>
              <p:cNvPr id="13" name="テキスト ボックス 12">
                <a:extLst>
                  <a:ext uri="{FF2B5EF4-FFF2-40B4-BE49-F238E27FC236}">
                    <a16:creationId xmlns:a16="http://schemas.microsoft.com/office/drawing/2014/main" id="{0CACFC94-1F5C-4BD4-2EE5-B4075888FBD3}"/>
                  </a:ext>
                </a:extLst>
              </p:cNvPr>
              <p:cNvSpPr txBox="1"/>
              <p:nvPr/>
            </p:nvSpPr>
            <p:spPr>
              <a:xfrm>
                <a:off x="262128" y="1685992"/>
                <a:ext cx="7098792" cy="1938992"/>
              </a:xfrm>
              <a:prstGeom prst="rect">
                <a:avLst/>
              </a:prstGeom>
              <a:noFill/>
              <a:ln w="31750">
                <a:solidFill>
                  <a:schemeClr val="tx1"/>
                </a:solid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宇宙の再電離</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最初の天体が誕生した時期</a:t>
                </a:r>
                <a:r>
                  <a:rPr kumimoji="1" lang="en-US" altLang="ja-ES" sz="2000" dirty="0">
                    <a:latin typeface="Meiryo" panose="020B0604030504040204" pitchFamily="34" charset="-128"/>
                    <a:ea typeface="Meiryo" panose="020B0604030504040204" pitchFamily="34" charset="-128"/>
                    <a:cs typeface="Arial" panose="020B0604020202020204" pitchFamily="34" charset="0"/>
                  </a:rPr>
                  <a:t>(z~20)</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に天体からの紫外線によって原子が再度電離する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ℓ≤</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10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の大角度スケールで新しい偏光</a:t>
                </a:r>
                <a:r>
                  <a:rPr kumimoji="1" lang="en-US" altLang="ja-ES" sz="2000" dirty="0">
                    <a:latin typeface="Meiryo" panose="020B0604030504040204" pitchFamily="34" charset="-128"/>
                    <a:ea typeface="Meiryo" panose="020B0604030504040204" pitchFamily="34" charset="-128"/>
                    <a:cs typeface="Arial" panose="020B0604020202020204" pitchFamily="34" charset="0"/>
                  </a:rPr>
                  <a:t>E</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モードを生成</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光学的厚み</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a:rPr kumimoji="1" lang="ja-ES" altLang="en-US" sz="2000" i="1" smtClean="0">
                        <a:solidFill>
                          <a:srgbClr val="FF0000"/>
                        </a:solidFill>
                        <a:latin typeface="Cambria Math" panose="02040503050406030204" pitchFamily="18" charset="0"/>
                        <a:ea typeface="Meiryo" panose="020B0604030504040204" pitchFamily="34" charset="-128"/>
                        <a:cs typeface="Arial" panose="020B0604020202020204" pitchFamily="34" charset="0"/>
                      </a:rPr>
                      <m:t>𝜏</m:t>
                    </m:r>
                    <m: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t> </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にとって電子がどれほど不透明であったか</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r>
                  <a:rPr kumimoji="1" lang="ja-ES" altLang="en-US" sz="2000" dirty="0">
                    <a:ea typeface="Meiryo" panose="020B0604030504040204" pitchFamily="34" charset="-128"/>
                    <a:cs typeface="Arial" panose="020B0604020202020204" pitchFamily="34" charset="0"/>
                  </a:rPr>
                  <a:t> </a:t>
                </a:r>
                <a14:m>
                  <m:oMath xmlns:m="http://schemas.openxmlformats.org/officeDocument/2006/math">
                    <m:r>
                      <a:rPr kumimoji="1" lang="ja-ES" altLang="en-US" sz="2000" i="1">
                        <a:latin typeface="Cambria Math" panose="02040503050406030204" pitchFamily="18" charset="0"/>
                        <a:ea typeface="Meiryo" panose="020B0604030504040204" pitchFamily="34" charset="-128"/>
                        <a:cs typeface="Arial" panose="020B0604020202020204" pitchFamily="34" charset="0"/>
                      </a:rPr>
                      <m:t>で</m:t>
                    </m:r>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特徴づけられる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E</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モードパワースペクトルから</a:t>
                </a:r>
                <a:r>
                  <a:rPr kumimoji="1" lang="en-US" altLang="ja-ES" sz="2000" dirty="0">
                    <a:ea typeface="Cambria Math" panose="02040503050406030204" pitchFamily="18" charset="0"/>
                    <a:cs typeface="Arial" panose="020B0604020202020204" pitchFamily="34" charset="0"/>
                  </a:rPr>
                  <a:t> </a:t>
                </a: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𝜏</m:t>
                    </m:r>
                    <m:r>
                      <a:rPr kumimoji="1" lang="en-US" altLang="ja-ES" sz="2000" b="0" i="0" smtClean="0">
                        <a:latin typeface="Cambria Math" panose="02040503050406030204" pitchFamily="18" charset="0"/>
                        <a:ea typeface="Cambria Math" panose="02040503050406030204" pitchFamily="18" charset="0"/>
                        <a:cs typeface="Arial" panose="020B0604020202020204" pitchFamily="34" charset="0"/>
                      </a:rPr>
                      <m:t> </m:t>
                    </m:r>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を測定</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13" name="テキスト ボックス 12">
                <a:extLst>
                  <a:ext uri="{FF2B5EF4-FFF2-40B4-BE49-F238E27FC236}">
                    <a16:creationId xmlns:a16="http://schemas.microsoft.com/office/drawing/2014/main" id="{0CACFC94-1F5C-4BD4-2EE5-B4075888FBD3}"/>
                  </a:ext>
                </a:extLst>
              </p:cNvPr>
              <p:cNvSpPr txBox="1">
                <a:spLocks noRot="1" noChangeAspect="1" noMove="1" noResize="1" noEditPoints="1" noAdjustHandles="1" noChangeArrowheads="1" noChangeShapeType="1" noTextEdit="1"/>
              </p:cNvSpPr>
              <p:nvPr/>
            </p:nvSpPr>
            <p:spPr>
              <a:xfrm>
                <a:off x="262128" y="1685992"/>
                <a:ext cx="7098792" cy="1938992"/>
              </a:xfrm>
              <a:prstGeom prst="rect">
                <a:avLst/>
              </a:prstGeom>
              <a:blipFill>
                <a:blip r:embed="rId5"/>
                <a:stretch>
                  <a:fillRect l="-533" t="-1923" b="-3846"/>
                </a:stretch>
              </a:blipFill>
              <a:ln w="31750">
                <a:solidFill>
                  <a:schemeClr val="tx1"/>
                </a:solidFill>
              </a:ln>
            </p:spPr>
            <p:txBody>
              <a:bodyPr/>
              <a:lstStyle/>
              <a:p>
                <a:r>
                  <a:rPr lang="ja-ES" altLang="en-US">
                    <a:noFill/>
                  </a:rPr>
                  <a:t> </a:t>
                </a:r>
              </a:p>
            </p:txBody>
          </p:sp>
        </mc:Fallback>
      </mc:AlternateContent>
      <p:pic>
        <p:nvPicPr>
          <p:cNvPr id="15" name="図 14" descr="グラフ&#10;&#10;自動的に生成された説明">
            <a:extLst>
              <a:ext uri="{FF2B5EF4-FFF2-40B4-BE49-F238E27FC236}">
                <a16:creationId xmlns:a16="http://schemas.microsoft.com/office/drawing/2014/main" id="{BF163A49-6E67-F64F-D3EB-421B0C9FE634}"/>
              </a:ext>
            </a:extLst>
          </p:cNvPr>
          <p:cNvPicPr>
            <a:picLocks noChangeAspect="1"/>
          </p:cNvPicPr>
          <p:nvPr/>
        </p:nvPicPr>
        <p:blipFill>
          <a:blip r:embed="rId6"/>
          <a:stretch>
            <a:fillRect/>
          </a:stretch>
        </p:blipFill>
        <p:spPr>
          <a:xfrm>
            <a:off x="7603435" y="4317065"/>
            <a:ext cx="2743200" cy="2485339"/>
          </a:xfrm>
          <a:prstGeom prst="rect">
            <a:avLst/>
          </a:prstGeom>
        </p:spPr>
      </p:pic>
      <p:cxnSp>
        <p:nvCxnSpPr>
          <p:cNvPr id="17" name="直線コネクタ 16">
            <a:extLst>
              <a:ext uri="{FF2B5EF4-FFF2-40B4-BE49-F238E27FC236}">
                <a16:creationId xmlns:a16="http://schemas.microsoft.com/office/drawing/2014/main" id="{60DB1C90-ECBC-8FA5-D5A9-C3C007326916}"/>
              </a:ext>
            </a:extLst>
          </p:cNvPr>
          <p:cNvCxnSpPr>
            <a:cxnSpLocks/>
          </p:cNvCxnSpPr>
          <p:nvPr/>
        </p:nvCxnSpPr>
        <p:spPr>
          <a:xfrm flipH="1" flipV="1">
            <a:off x="6481041" y="4605439"/>
            <a:ext cx="1122394" cy="254457"/>
          </a:xfrm>
          <a:prstGeom prst="line">
            <a:avLst/>
          </a:prstGeom>
          <a:ln w="69850">
            <a:solidFill>
              <a:schemeClr val="tx1"/>
            </a:solidFill>
            <a:headEnd type="oval"/>
          </a:ln>
        </p:spPr>
        <p:style>
          <a:lnRef idx="2">
            <a:schemeClr val="accent1"/>
          </a:lnRef>
          <a:fillRef idx="0">
            <a:schemeClr val="accent1"/>
          </a:fillRef>
          <a:effectRef idx="1">
            <a:schemeClr val="accent1"/>
          </a:effectRef>
          <a:fontRef idx="minor">
            <a:schemeClr val="tx1"/>
          </a:fontRef>
        </p:style>
      </p:cxnSp>
      <p:sp>
        <p:nvSpPr>
          <p:cNvPr id="19" name="上矢印 18">
            <a:extLst>
              <a:ext uri="{FF2B5EF4-FFF2-40B4-BE49-F238E27FC236}">
                <a16:creationId xmlns:a16="http://schemas.microsoft.com/office/drawing/2014/main" id="{C5364359-3D07-27B8-4FA5-B021649F7F82}"/>
              </a:ext>
            </a:extLst>
          </p:cNvPr>
          <p:cNvSpPr/>
          <p:nvPr/>
        </p:nvSpPr>
        <p:spPr>
          <a:xfrm rot="10800000">
            <a:off x="3582393" y="4851550"/>
            <a:ext cx="310896" cy="575170"/>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mc:AlternateContent xmlns:mc="http://schemas.openxmlformats.org/markup-compatibility/2006">
        <mc:Choice xmlns:a14="http://schemas.microsoft.com/office/drawing/2010/main" Requires="a14">
          <p:sp>
            <p:nvSpPr>
              <p:cNvPr id="20" name="テキスト ボックス 19">
                <a:extLst>
                  <a:ext uri="{FF2B5EF4-FFF2-40B4-BE49-F238E27FC236}">
                    <a16:creationId xmlns:a16="http://schemas.microsoft.com/office/drawing/2014/main" id="{8DD705AE-CF39-2C0F-5777-45FCDF1D65A3}"/>
                  </a:ext>
                </a:extLst>
              </p:cNvPr>
              <p:cNvSpPr txBox="1"/>
              <p:nvPr/>
            </p:nvSpPr>
            <p:spPr>
              <a:xfrm>
                <a:off x="262128" y="5589474"/>
                <a:ext cx="6120384" cy="707886"/>
              </a:xfrm>
              <a:prstGeom prst="rect">
                <a:avLst/>
              </a:prstGeom>
              <a:noFill/>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光学的厚み</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𝜏</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を精度よく測定することで、</a:t>
                </a:r>
                <a:r>
                  <a:rPr kumimoji="1" lang="ja-ES" altLang="en-US" sz="2000" dirty="0">
                    <a:ea typeface="Meiryo" panose="020B0604030504040204" pitchFamily="34" charset="-128"/>
                    <a:cs typeface="Arial" panose="020B0604020202020204" pitchFamily="34" charset="0"/>
                  </a:rPr>
                  <a:t> </a:t>
                </a:r>
                <a14:m>
                  <m:oMath xmlns:m="http://schemas.openxmlformats.org/officeDocument/2006/math">
                    <m:nary>
                      <m:naryPr>
                        <m:chr m:val="∑"/>
                        <m:subHide m:val="on"/>
                        <m:supHide m:val="on"/>
                        <m:ctrlPr>
                          <a:rPr kumimoji="1" lang="ja-ES" altLang="en-US" sz="2000" i="1" smtClean="0">
                            <a:latin typeface="Cambria Math" panose="02040503050406030204" pitchFamily="18" charset="0"/>
                            <a:ea typeface="Meiryo" panose="020B0604030504040204" pitchFamily="34" charset="-128"/>
                            <a:cs typeface="Arial" panose="020B0604020202020204" pitchFamily="34" charset="0"/>
                          </a:rPr>
                        </m:ctrlPr>
                      </m:naryPr>
                      <m:sub/>
                      <m:sup/>
                      <m:e>
                        <m:sSub>
                          <m:sSubPr>
                            <m:ctrlPr>
                              <a:rPr kumimoji="1" lang="en-US" altLang="ja-ES" sz="2000" i="1" smtClean="0">
                                <a:latin typeface="Cambria Math" panose="02040503050406030204" pitchFamily="18" charset="0"/>
                                <a:ea typeface="Meiryo" panose="020B0604030504040204" pitchFamily="34" charset="-128"/>
                                <a:cs typeface="Arial" panose="020B0604020202020204" pitchFamily="34" charset="0"/>
                              </a:rPr>
                            </m:ctrlPr>
                          </m:sSubPr>
                          <m:e>
                            <m:r>
                              <m:rPr>
                                <m:sty m:val="p"/>
                              </m:rPr>
                              <a:rPr kumimoji="1" lang="en-US" altLang="ja-ES" sz="2000" i="0">
                                <a:latin typeface="Cambria Math" panose="02040503050406030204" pitchFamily="18" charset="0"/>
                                <a:ea typeface="Meiryo" panose="020B0604030504040204" pitchFamily="34" charset="-128"/>
                                <a:cs typeface="Arial" panose="020B0604020202020204" pitchFamily="34" charset="0"/>
                              </a:rPr>
                              <m:t>m</m:t>
                            </m:r>
                          </m:e>
                          <m:sub>
                            <m:r>
                              <m:rPr>
                                <m:sty m:val="p"/>
                              </m:rPr>
                              <a:rPr kumimoji="1" lang="en-US" altLang="ja-ES" sz="2000" i="0" smtClean="0">
                                <a:latin typeface="Cambria Math" panose="02040503050406030204" pitchFamily="18" charset="0"/>
                                <a:ea typeface="Cambria Math" panose="02040503050406030204" pitchFamily="18" charset="0"/>
                                <a:cs typeface="Arial" panose="020B0604020202020204" pitchFamily="34" charset="0"/>
                              </a:rPr>
                              <m:t>ν</m:t>
                            </m:r>
                          </m:sub>
                        </m:sSub>
                        <m:r>
                          <a:rPr kumimoji="1" lang="en-US" altLang="ja-ES" sz="2000" b="0" i="1" smtClean="0">
                            <a:latin typeface="Cambria Math" panose="02040503050406030204" pitchFamily="18" charset="0"/>
                            <a:ea typeface="Cambria Math" panose="02040503050406030204" pitchFamily="18" charset="0"/>
                            <a:cs typeface="Arial" panose="020B0604020202020204" pitchFamily="34" charset="0"/>
                          </a:rPr>
                          <m:t> </m:t>
                        </m:r>
                      </m:e>
                    </m:nary>
                  </m:oMath>
                </a14:m>
                <a:r>
                  <a:rPr kumimoji="1" lang="ja-ES" altLang="en-US" sz="2000" dirty="0">
                    <a:latin typeface="Meiryo" panose="020B0604030504040204" pitchFamily="34" charset="-128"/>
                    <a:ea typeface="Meiryo" panose="020B0604030504040204" pitchFamily="34" charset="-128"/>
                    <a:cs typeface="Arial" panose="020B0604020202020204" pitchFamily="34" charset="0"/>
                  </a:rPr>
                  <a:t>との縮退を解く！</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20" name="テキスト ボックス 19">
                <a:extLst>
                  <a:ext uri="{FF2B5EF4-FFF2-40B4-BE49-F238E27FC236}">
                    <a16:creationId xmlns:a16="http://schemas.microsoft.com/office/drawing/2014/main" id="{8DD705AE-CF39-2C0F-5777-45FCDF1D65A3}"/>
                  </a:ext>
                </a:extLst>
              </p:cNvPr>
              <p:cNvSpPr txBox="1">
                <a:spLocks noRot="1" noChangeAspect="1" noMove="1" noResize="1" noEditPoints="1" noAdjustHandles="1" noChangeArrowheads="1" noChangeShapeType="1" noTextEdit="1"/>
              </p:cNvSpPr>
              <p:nvPr/>
            </p:nvSpPr>
            <p:spPr>
              <a:xfrm>
                <a:off x="262128" y="5589474"/>
                <a:ext cx="6120384" cy="707886"/>
              </a:xfrm>
              <a:prstGeom prst="rect">
                <a:avLst/>
              </a:prstGeom>
              <a:blipFill>
                <a:blip r:embed="rId7"/>
                <a:stretch>
                  <a:fillRect l="-828" t="-69643" b="-57143"/>
                </a:stretch>
              </a:blipFill>
            </p:spPr>
            <p:txBody>
              <a:bodyPr/>
              <a:lstStyle/>
              <a:p>
                <a:r>
                  <a:rPr lang="ja-ES" altLang="en-US">
                    <a:noFill/>
                  </a:rPr>
                  <a:t> </a:t>
                </a:r>
              </a:p>
            </p:txBody>
          </p:sp>
        </mc:Fallback>
      </mc:AlternateContent>
      <p:sp>
        <p:nvSpPr>
          <p:cNvPr id="23" name="ドーナツ 22">
            <a:extLst>
              <a:ext uri="{FF2B5EF4-FFF2-40B4-BE49-F238E27FC236}">
                <a16:creationId xmlns:a16="http://schemas.microsoft.com/office/drawing/2014/main" id="{911419CD-7F9F-8325-6562-B999F38B3CBD}"/>
              </a:ext>
            </a:extLst>
          </p:cNvPr>
          <p:cNvSpPr/>
          <p:nvPr/>
        </p:nvSpPr>
        <p:spPr>
          <a:xfrm>
            <a:off x="8964875" y="3862095"/>
            <a:ext cx="421087" cy="372071"/>
          </a:xfrm>
          <a:prstGeom prst="donut">
            <a:avLst>
              <a:gd name="adj" fmla="val 2976"/>
            </a:avLst>
          </a:prstGeom>
          <a:solidFill>
            <a:srgbClr val="00B050"/>
          </a:solid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Tree>
    <p:extLst>
      <p:ext uri="{BB962C8B-B14F-4D97-AF65-F5344CB8AC3E}">
        <p14:creationId xmlns:p14="http://schemas.microsoft.com/office/powerpoint/2010/main" val="222617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EDAB28-2F53-87A8-0055-333268FA214C}"/>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en-US" altLang="ja-JP" sz="3600" dirty="0" err="1">
                <a:latin typeface="Arial" panose="020B0604020202020204" pitchFamily="34" charset="0"/>
                <a:ea typeface="Meiryo" panose="020B0604030504040204" pitchFamily="34" charset="-128"/>
                <a:cs typeface="Arial" panose="020B0604020202020204" pitchFamily="34" charset="0"/>
              </a:rPr>
              <a:t>GroundBIRD</a:t>
            </a:r>
            <a:r>
              <a:rPr kumimoji="1" lang="ja-ES" altLang="en-US" sz="3600" dirty="0">
                <a:latin typeface="Arial" panose="020B0604020202020204" pitchFamily="34" charset="0"/>
                <a:ea typeface="Meiryo" panose="020B0604030504040204" pitchFamily="34" charset="-128"/>
                <a:cs typeface="Arial" panose="020B0604020202020204" pitchFamily="34" charset="0"/>
              </a:rPr>
              <a:t>実験</a:t>
            </a:r>
            <a:r>
              <a:rPr kumimoji="1" lang="en-US" altLang="ja-JP" sz="3600" dirty="0">
                <a:latin typeface="Meiryo" panose="020B0604030504040204" pitchFamily="34" charset="-128"/>
                <a:ea typeface="Meiryo" panose="020B0604030504040204" pitchFamily="34" charset="-128"/>
              </a:rPr>
              <a:t> </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12F178BA-5992-445A-E4A0-3F56D94A9257}"/>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2DD794BA-154A-C65F-FFBE-0AEFDE45333C}"/>
              </a:ext>
            </a:extLst>
          </p:cNvPr>
          <p:cNvSpPr>
            <a:spLocks noGrp="1"/>
          </p:cNvSpPr>
          <p:nvPr>
            <p:ph type="sldNum" sz="quarter" idx="12"/>
          </p:nvPr>
        </p:nvSpPr>
        <p:spPr/>
        <p:txBody>
          <a:bodyPr/>
          <a:lstStyle/>
          <a:p>
            <a:fld id="{A346F7B0-2C6C-2749-AD43-9AA6CBC0C428}" type="slidenum">
              <a:rPr kumimoji="1" lang="ja-JP" altLang="en-US" smtClean="0"/>
              <a:t>6</a:t>
            </a:fld>
            <a:endParaRPr kumimoji="1" lang="ja-JP" altLang="en-US"/>
          </a:p>
        </p:txBody>
      </p:sp>
      <p:sp>
        <p:nvSpPr>
          <p:cNvPr id="9" name="コンテンツ プレースホルダー 2">
            <a:extLst>
              <a:ext uri="{FF2B5EF4-FFF2-40B4-BE49-F238E27FC236}">
                <a16:creationId xmlns:a16="http://schemas.microsoft.com/office/drawing/2014/main" id="{8494E7C6-3186-ACE0-92C8-2214EB5F0516}"/>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3811A8B9-EA4C-BB01-E8CD-8AE366845C2D}"/>
              </a:ext>
            </a:extLst>
          </p:cNvPr>
          <p:cNvSpPr>
            <a:spLocks noGrp="1"/>
          </p:cNvSpPr>
          <p:nvPr>
            <p:ph type="ftr" sz="quarter" idx="11"/>
          </p:nvPr>
        </p:nvSpPr>
        <p:spPr/>
        <p:txBody>
          <a:bodyPr/>
          <a:lstStyle/>
          <a:p>
            <a:r>
              <a:rPr kumimoji="1" lang="ja-JP" altLang="en-US"/>
              <a:t>修論発表会</a:t>
            </a:r>
            <a:endParaRPr kumimoji="1" lang="ja-ES" altLang="en-US"/>
          </a:p>
        </p:txBody>
      </p:sp>
      <mc:AlternateContent xmlns:mc="http://schemas.openxmlformats.org/markup-compatibility/2006">
        <mc:Choice xmlns:a14="http://schemas.microsoft.com/office/drawing/2010/main" Requires="a14">
          <p:sp>
            <p:nvSpPr>
              <p:cNvPr id="7" name="テキスト ボックス 6">
                <a:extLst>
                  <a:ext uri="{FF2B5EF4-FFF2-40B4-BE49-F238E27FC236}">
                    <a16:creationId xmlns:a16="http://schemas.microsoft.com/office/drawing/2014/main" id="{A9B35F3E-47A5-1812-DC24-3B4C4E0C63D2}"/>
                  </a:ext>
                </a:extLst>
              </p:cNvPr>
              <p:cNvSpPr txBox="1"/>
              <p:nvPr/>
            </p:nvSpPr>
            <p:spPr>
              <a:xfrm>
                <a:off x="152766" y="1212852"/>
                <a:ext cx="11886467" cy="1015663"/>
              </a:xfrm>
              <a:prstGeom prst="rect">
                <a:avLst/>
              </a:prstGeom>
              <a:noFill/>
            </p:spPr>
            <p:txBody>
              <a:bodyPr wrap="square" rtlCol="0">
                <a:spAutoFit/>
              </a:bodyPr>
              <a:lstStyle/>
              <a:p>
                <a:pPr marL="285750" indent="-285750">
                  <a:buFont typeface="Arial" panose="020B0604020202020204" pitchFamily="34" charset="0"/>
                  <a:buChar char="•"/>
                </a:pPr>
                <a:r>
                  <a:rPr kumimoji="1" lang="es-ES" altLang="ja-ES" sz="2000" dirty="0">
                    <a:latin typeface="Meiryo" panose="020B0604030504040204" pitchFamily="34" charset="-128"/>
                    <a:ea typeface="Meiryo" panose="020B0604030504040204" pitchFamily="34" charset="-128"/>
                    <a:cs typeface="Arial" panose="020B0604020202020204" pitchFamily="34" charset="0"/>
                  </a:rPr>
                  <a:t>GroundBIRD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実験</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大角度スケール</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(6 &lt; </a:t>
                </a:r>
                <a14:m>
                  <m:oMath xmlns:m="http://schemas.openxmlformats.org/officeDocument/2006/math">
                    <m:r>
                      <a:rPr kumimoji="1" lang="en-US" altLang="ja-ES" sz="2000" i="1" smtClean="0">
                        <a:latin typeface="Cambria Math" panose="02040503050406030204" pitchFamily="18" charset="0"/>
                        <a:ea typeface="Cambria Math" panose="02040503050406030204" pitchFamily="18" charset="0"/>
                        <a:cs typeface="Arial" panose="020B0604020202020204" pitchFamily="34" charset="0"/>
                      </a:rPr>
                      <m:t>ℓ</m:t>
                    </m:r>
                  </m:oMath>
                </a14:m>
                <a:r>
                  <a:rPr kumimoji="1" lang="en-US" altLang="ja-ES" sz="2000" dirty="0">
                    <a:latin typeface="Meiryo" panose="020B0604030504040204" pitchFamily="34" charset="-128"/>
                    <a:ea typeface="Meiryo" panose="020B0604030504040204" pitchFamily="34" charset="-128"/>
                    <a:cs typeface="Arial" panose="020B0604020202020204" pitchFamily="34" charset="0"/>
                  </a:rPr>
                  <a:t> &lt; 300)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偏光を観測</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スペイン領テネリフェ島のテイデ観測所</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標高</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2,400m)</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から観測</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物理目標</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 3</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年間の観測で、光学的厚み</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14:m>
                  <m:oMath xmlns:m="http://schemas.openxmlformats.org/officeDocument/2006/math">
                    <m:r>
                      <a:rPr kumimoji="1" lang="en-US" altLang="ja-ES" sz="2000" i="1" smtClean="0">
                        <a:solidFill>
                          <a:schemeClr val="tx1"/>
                        </a:solidFill>
                        <a:latin typeface="Cambria Math" panose="02040503050406030204" pitchFamily="18" charset="0"/>
                        <a:ea typeface="Cambria Math" panose="02040503050406030204" pitchFamily="18" charset="0"/>
                        <a:cs typeface="Arial" panose="020B0604020202020204" pitchFamily="34" charset="0"/>
                      </a:rPr>
                      <m:t>𝜏</m:t>
                    </m:r>
                  </m:oMath>
                </a14:m>
                <a:r>
                  <a:rPr kumimoji="1" lang="en-US" altLang="ja-ES" sz="2000" dirty="0">
                    <a:solidFill>
                      <a:schemeClr val="tx1"/>
                    </a:solidFill>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a:t>
                </a:r>
                <a14:m>
                  <m:oMath xmlns:m="http://schemas.openxmlformats.org/officeDocument/2006/math">
                    <m:r>
                      <a:rPr kumimoji="1" lang="en-US" altLang="ja-ES" sz="2000" b="0" i="0" dirty="0" smtClean="0">
                        <a:latin typeface="Cambria Math" panose="02040503050406030204" pitchFamily="18" charset="0"/>
                        <a:ea typeface="Meiryo" panose="020B0604030504040204" pitchFamily="34" charset="-128"/>
                        <a:cs typeface="Arial" panose="020B0604020202020204" pitchFamily="34" charset="0"/>
                      </a:rPr>
                      <m:t> </m:t>
                    </m:r>
                    <m:r>
                      <a:rPr kumimoji="1" lang="ja-ES" altLang="en-US" sz="2000" i="1" dirty="0" smtClean="0">
                        <a:solidFill>
                          <a:srgbClr val="FF0000"/>
                        </a:solidFill>
                        <a:latin typeface="Cambria Math" panose="02040503050406030204" pitchFamily="18" charset="0"/>
                        <a:ea typeface="Meiryo" panose="020B0604030504040204" pitchFamily="34" charset="-128"/>
                        <a:cs typeface="Arial" panose="020B0604020202020204" pitchFamily="34" charset="0"/>
                      </a:rPr>
                      <m:t>𝜎</m:t>
                    </m:r>
                    <m:r>
                      <a:rPr kumimoji="1" lang="en-US" altLang="ja-ES" sz="2000" b="0" i="1" dirty="0" smtClean="0">
                        <a:solidFill>
                          <a:srgbClr val="FF0000"/>
                        </a:solidFill>
                        <a:latin typeface="Cambria Math" panose="02040503050406030204" pitchFamily="18" charset="0"/>
                        <a:ea typeface="Meiryo" panose="020B0604030504040204" pitchFamily="34" charset="-128"/>
                        <a:cs typeface="Arial" panose="020B0604020202020204" pitchFamily="34" charset="0"/>
                      </a:rPr>
                      <m:t>(</m:t>
                    </m:r>
                    <m:r>
                      <a:rPr kumimoji="1" lang="en-US" altLang="ja-ES" sz="2000" b="0" i="1" dirty="0" smtClean="0">
                        <a:solidFill>
                          <a:srgbClr val="FF0000"/>
                        </a:solidFill>
                        <a:latin typeface="Cambria Math" panose="02040503050406030204" pitchFamily="18" charset="0"/>
                        <a:ea typeface="Cambria Math" panose="02040503050406030204" pitchFamily="18" charset="0"/>
                        <a:cs typeface="Arial" panose="020B0604020202020204" pitchFamily="34" charset="0"/>
                      </a:rPr>
                      <m:t>𝜏</m:t>
                    </m:r>
                    <m:r>
                      <a:rPr kumimoji="1" lang="en-US" altLang="ja-ES" sz="2000" b="0" i="1" dirty="0" smtClean="0">
                        <a:solidFill>
                          <a:srgbClr val="FF0000"/>
                        </a:solidFill>
                        <a:latin typeface="Cambria Math" panose="02040503050406030204" pitchFamily="18" charset="0"/>
                        <a:ea typeface="Cambria Math" panose="02040503050406030204" pitchFamily="18" charset="0"/>
                        <a:cs typeface="Arial" panose="020B0604020202020204" pitchFamily="34" charset="0"/>
                      </a:rPr>
                      <m:t>)~0.01</m:t>
                    </m:r>
                  </m:oMath>
                </a14:m>
                <a:r>
                  <a:rPr kumimoji="1" lang="en-US" altLang="ja-ES" sz="2000" dirty="0">
                    <a:solidFill>
                      <a:srgbClr val="FF0000"/>
                    </a:solidFill>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の精度で測定</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a:t>
                </a:r>
                <a:r>
                  <a:rPr kumimoji="1" lang="ja-JP" altLang="en-US" sz="2000">
                    <a:latin typeface="Meiryo" panose="020B0604030504040204" pitchFamily="34" charset="-128"/>
                    <a:ea typeface="Meiryo" panose="020B0604030504040204" pitchFamily="34" charset="-128"/>
                    <a:cs typeface="Arial" panose="020B0604020202020204" pitchFamily="34" charset="0"/>
                  </a:rPr>
                  <a:t> </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地上からの再測定</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mc:Choice>
        <mc:Fallback>
          <p:sp>
            <p:nvSpPr>
              <p:cNvPr id="7" name="テキスト ボックス 6">
                <a:extLst>
                  <a:ext uri="{FF2B5EF4-FFF2-40B4-BE49-F238E27FC236}">
                    <a16:creationId xmlns:a16="http://schemas.microsoft.com/office/drawing/2014/main" id="{A9B35F3E-47A5-1812-DC24-3B4C4E0C63D2}"/>
                  </a:ext>
                </a:extLst>
              </p:cNvPr>
              <p:cNvSpPr txBox="1">
                <a:spLocks noRot="1" noChangeAspect="1" noMove="1" noResize="1" noEditPoints="1" noAdjustHandles="1" noChangeArrowheads="1" noChangeShapeType="1" noTextEdit="1"/>
              </p:cNvSpPr>
              <p:nvPr/>
            </p:nvSpPr>
            <p:spPr>
              <a:xfrm>
                <a:off x="152766" y="1212852"/>
                <a:ext cx="11886467" cy="1015663"/>
              </a:xfrm>
              <a:prstGeom prst="rect">
                <a:avLst/>
              </a:prstGeom>
              <a:blipFill>
                <a:blip r:embed="rId5"/>
                <a:stretch>
                  <a:fillRect l="-427" t="-2469" b="-11111"/>
                </a:stretch>
              </a:blipFill>
            </p:spPr>
            <p:txBody>
              <a:bodyPr/>
              <a:lstStyle/>
              <a:p>
                <a:r>
                  <a:rPr lang="ja-ES" altLang="en-US">
                    <a:noFill/>
                  </a:rPr>
                  <a:t> </a:t>
                </a:r>
              </a:p>
            </p:txBody>
          </p:sp>
        </mc:Fallback>
      </mc:AlternateContent>
      <p:grpSp>
        <p:nvGrpSpPr>
          <p:cNvPr id="17" name="グループ化 16">
            <a:extLst>
              <a:ext uri="{FF2B5EF4-FFF2-40B4-BE49-F238E27FC236}">
                <a16:creationId xmlns:a16="http://schemas.microsoft.com/office/drawing/2014/main" id="{8D741E6E-357D-E3FE-E2DD-94226E9CE19B}"/>
              </a:ext>
            </a:extLst>
          </p:cNvPr>
          <p:cNvGrpSpPr/>
          <p:nvPr/>
        </p:nvGrpSpPr>
        <p:grpSpPr>
          <a:xfrm>
            <a:off x="310895" y="2519891"/>
            <a:ext cx="3522459" cy="3795784"/>
            <a:chOff x="-258429" y="2282818"/>
            <a:chExt cx="5000107" cy="4754791"/>
          </a:xfrm>
        </p:grpSpPr>
        <p:pic>
          <p:nvPicPr>
            <p:cNvPr id="8" name="図 7" descr="屋外, グリーン, 自転車, 駐車 が含まれている画像&#10;&#10;自動的に生成された説明">
              <a:extLst>
                <a:ext uri="{FF2B5EF4-FFF2-40B4-BE49-F238E27FC236}">
                  <a16:creationId xmlns:a16="http://schemas.microsoft.com/office/drawing/2014/main" id="{91247F82-B4A2-5042-42D6-024316AC7F09}"/>
                </a:ext>
              </a:extLst>
            </p:cNvPr>
            <p:cNvPicPr>
              <a:picLocks noChangeAspect="1"/>
            </p:cNvPicPr>
            <p:nvPr/>
          </p:nvPicPr>
          <p:blipFill>
            <a:blip r:embed="rId6"/>
            <a:stretch>
              <a:fillRect/>
            </a:stretch>
          </p:blipFill>
          <p:spPr>
            <a:xfrm>
              <a:off x="-258429" y="2282818"/>
              <a:ext cx="5000107" cy="3750080"/>
            </a:xfrm>
            <a:prstGeom prst="rect">
              <a:avLst/>
            </a:prstGeom>
          </p:spPr>
        </p:pic>
        <mc:AlternateContent xmlns:mc="http://schemas.openxmlformats.org/markup-compatibility/2006">
          <mc:Choice xmlns:a14="http://schemas.microsoft.com/office/drawing/2010/main" Requires="a14">
            <p:sp>
              <p:nvSpPr>
                <p:cNvPr id="10" name="正方形/長方形 9">
                  <a:extLst>
                    <a:ext uri="{FF2B5EF4-FFF2-40B4-BE49-F238E27FC236}">
                      <a16:creationId xmlns:a16="http://schemas.microsoft.com/office/drawing/2014/main" id="{C5C7A9EB-1A33-2045-27C7-2139412C7EC6}"/>
                    </a:ext>
                  </a:extLst>
                </p:cNvPr>
                <p:cNvSpPr/>
                <p:nvPr/>
              </p:nvSpPr>
              <p:spPr>
                <a:xfrm>
                  <a:off x="283162" y="6032898"/>
                  <a:ext cx="4023243" cy="100471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2000" dirty="0"/>
                    <a:t>FWHM~</a:t>
                  </a:r>
                  <a14:m>
                    <m:oMath xmlns:m="http://schemas.openxmlformats.org/officeDocument/2006/math">
                      <m:sSup>
                        <m:sSupPr>
                          <m:ctrlPr>
                            <a:rPr kumimoji="1" lang="en-US" altLang="ja-ES" sz="2000" i="1" smtClean="0">
                              <a:latin typeface="Cambria Math" panose="02040503050406030204" pitchFamily="18" charset="0"/>
                            </a:rPr>
                          </m:ctrlPr>
                        </m:sSupPr>
                        <m:e>
                          <m:r>
                            <a:rPr kumimoji="1" lang="en-US" altLang="ja-ES" sz="2000" b="0" i="1" smtClean="0">
                              <a:latin typeface="Cambria Math" panose="02040503050406030204" pitchFamily="18" charset="0"/>
                            </a:rPr>
                            <m:t>0.60</m:t>
                          </m:r>
                        </m:e>
                        <m:sup>
                          <m:r>
                            <a:rPr kumimoji="1" lang="en-US" altLang="ja-ES" sz="2000" i="1">
                              <a:latin typeface="Cambria Math" panose="02040503050406030204" pitchFamily="18" charset="0"/>
                              <a:ea typeface="Cambria Math" panose="02040503050406030204" pitchFamily="18" charset="0"/>
                            </a:rPr>
                            <m:t>∘</m:t>
                          </m:r>
                        </m:sup>
                      </m:sSup>
                    </m:oMath>
                  </a14:m>
                  <a:r>
                    <a:rPr kumimoji="1" lang="en-US" altLang="ja-ES" sz="2000" dirty="0"/>
                    <a:t>@145GHz</a:t>
                  </a:r>
                </a:p>
                <a:p>
                  <a:pPr algn="ctr"/>
                  <a:r>
                    <a:rPr kumimoji="1" lang="en-US" altLang="ja-ES" sz="2000" dirty="0"/>
                    <a:t>FWHM~</a:t>
                  </a:r>
                  <a14:m>
                    <m:oMath xmlns:m="http://schemas.openxmlformats.org/officeDocument/2006/math">
                      <m:sSup>
                        <m:sSupPr>
                          <m:ctrlPr>
                            <a:rPr kumimoji="1" lang="en-US" altLang="ja-ES" sz="2000" i="1" smtClean="0">
                              <a:latin typeface="Cambria Math" panose="02040503050406030204" pitchFamily="18" charset="0"/>
                            </a:rPr>
                          </m:ctrlPr>
                        </m:sSupPr>
                        <m:e>
                          <m:r>
                            <a:rPr kumimoji="1" lang="en-US" altLang="ja-ES" sz="2000" b="0" i="1" smtClean="0">
                              <a:latin typeface="Cambria Math" panose="02040503050406030204" pitchFamily="18" charset="0"/>
                            </a:rPr>
                            <m:t>0.42</m:t>
                          </m:r>
                        </m:e>
                        <m:sup>
                          <m:r>
                            <a:rPr kumimoji="1" lang="en-US" altLang="ja-ES" sz="2000" i="1">
                              <a:latin typeface="Cambria Math" panose="02040503050406030204" pitchFamily="18" charset="0"/>
                              <a:ea typeface="Cambria Math" panose="02040503050406030204" pitchFamily="18" charset="0"/>
                            </a:rPr>
                            <m:t>∘</m:t>
                          </m:r>
                        </m:sup>
                      </m:sSup>
                    </m:oMath>
                  </a14:m>
                  <a:r>
                    <a:rPr kumimoji="1" lang="en-US" altLang="ja-ES" sz="2000" dirty="0"/>
                    <a:t>@220GHz</a:t>
                  </a:r>
                  <a:endParaRPr kumimoji="1" lang="ja-ES" altLang="en-US" sz="2000" dirty="0"/>
                </a:p>
              </p:txBody>
            </p:sp>
          </mc:Choice>
          <mc:Fallback>
            <p:sp>
              <p:nvSpPr>
                <p:cNvPr id="10" name="正方形/長方形 9">
                  <a:extLst>
                    <a:ext uri="{FF2B5EF4-FFF2-40B4-BE49-F238E27FC236}">
                      <a16:creationId xmlns:a16="http://schemas.microsoft.com/office/drawing/2014/main" id="{C5C7A9EB-1A33-2045-27C7-2139412C7EC6}"/>
                    </a:ext>
                  </a:extLst>
                </p:cNvPr>
                <p:cNvSpPr>
                  <a:spLocks noRot="1" noChangeAspect="1" noMove="1" noResize="1" noEditPoints="1" noAdjustHandles="1" noChangeArrowheads="1" noChangeShapeType="1" noTextEdit="1"/>
                </p:cNvSpPr>
                <p:nvPr/>
              </p:nvSpPr>
              <p:spPr>
                <a:xfrm>
                  <a:off x="283162" y="6032898"/>
                  <a:ext cx="4023243" cy="1004711"/>
                </a:xfrm>
                <a:prstGeom prst="rect">
                  <a:avLst/>
                </a:prstGeom>
                <a:blipFill>
                  <a:blip r:embed="rId7"/>
                  <a:stretch>
                    <a:fillRect l="-444" b="-7576"/>
                  </a:stretch>
                </a:blipFill>
              </p:spPr>
              <p:txBody>
                <a:bodyPr/>
                <a:lstStyle/>
                <a:p>
                  <a:r>
                    <a:rPr lang="ja-ES" altLang="en-US">
                      <a:noFill/>
                    </a:rPr>
                    <a:t> </a:t>
                  </a:r>
                </a:p>
              </p:txBody>
            </p:sp>
          </mc:Fallback>
        </mc:AlternateContent>
      </p:grpSp>
      <p:pic>
        <p:nvPicPr>
          <p:cNvPr id="5" name="vlc-record-2024-09-13-16h37m25s-rtsp___localhost_12345_live-.mp4">
            <a:hlinkClick r:id="" action="ppaction://media"/>
            <a:extLst>
              <a:ext uri="{FF2B5EF4-FFF2-40B4-BE49-F238E27FC236}">
                <a16:creationId xmlns:a16="http://schemas.microsoft.com/office/drawing/2014/main" id="{1EFD5FC8-EEE9-7F20-04D1-CA2492FC5748}"/>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5985649" y="3302010"/>
            <a:ext cx="5249902" cy="2953070"/>
          </a:xfrm>
          <a:prstGeom prst="rect">
            <a:avLst/>
          </a:prstGeom>
        </p:spPr>
      </p:pic>
      <p:sp>
        <p:nvSpPr>
          <p:cNvPr id="14" name="テキスト ボックス 13">
            <a:extLst>
              <a:ext uri="{FF2B5EF4-FFF2-40B4-BE49-F238E27FC236}">
                <a16:creationId xmlns:a16="http://schemas.microsoft.com/office/drawing/2014/main" id="{791BB332-9DC7-7EB0-2600-DC2AF741331B}"/>
              </a:ext>
            </a:extLst>
          </p:cNvPr>
          <p:cNvSpPr txBox="1"/>
          <p:nvPr/>
        </p:nvSpPr>
        <p:spPr>
          <a:xfrm>
            <a:off x="4732525" y="2227950"/>
            <a:ext cx="7306708" cy="1015663"/>
          </a:xfrm>
          <a:prstGeom prst="rect">
            <a:avLst/>
          </a:prstGeom>
          <a:noFill/>
        </p:spPr>
        <p:txBody>
          <a:bodyPr wrap="square" rtlCol="0">
            <a:spAutoFit/>
          </a:bodyPr>
          <a:lstStyle/>
          <a:p>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仰角を固定し、方位角方向に望遠鏡を回転</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最大で</a:t>
            </a:r>
            <a:r>
              <a:rPr kumimoji="1" lang="en-US" altLang="ja-ES" sz="2000" dirty="0">
                <a:solidFill>
                  <a:srgbClr val="FF0000"/>
                </a:solidFill>
                <a:latin typeface="Meiryo" panose="020B0604030504040204" pitchFamily="34" charset="-128"/>
                <a:ea typeface="Meiryo" panose="020B0604030504040204" pitchFamily="34" charset="-128"/>
                <a:cs typeface="Arial" panose="020B0604020202020204" pitchFamily="34" charset="0"/>
              </a:rPr>
              <a:t>20RPM</a:t>
            </a:r>
            <a:r>
              <a:rPr kumimoji="1" lang="en-US" altLang="ja-ES" sz="2000" dirty="0">
                <a:latin typeface="Meiryo" panose="020B0604030504040204" pitchFamily="34" charset="-128"/>
                <a:ea typeface="Meiryo" panose="020B0604030504040204" pitchFamily="34" charset="-128"/>
                <a:cs typeface="Arial" panose="020B0604020202020204" pitchFamily="34" charset="0"/>
              </a:rPr>
              <a:t> (3</a:t>
            </a:r>
            <a:r>
              <a:rPr kumimoji="1" lang="ja-ES" altLang="en-US" sz="2000" dirty="0">
                <a:latin typeface="Meiryo" panose="020B0604030504040204" pitchFamily="34" charset="-128"/>
                <a:ea typeface="Meiryo" panose="020B0604030504040204" pitchFamily="34" charset="-128"/>
                <a:cs typeface="Arial" panose="020B0604020202020204" pitchFamily="34" charset="0"/>
              </a:rPr>
              <a:t>秒で</a:t>
            </a:r>
            <a:r>
              <a:rPr kumimoji="1" lang="en-US" altLang="ja-ES" sz="2000" dirty="0">
                <a:latin typeface="Meiryo" panose="020B0604030504040204" pitchFamily="34" charset="-128"/>
                <a:ea typeface="Meiryo" panose="020B0604030504040204" pitchFamily="34" charset="-128"/>
                <a:cs typeface="Arial" panose="020B0604020202020204" pitchFamily="34" charset="0"/>
              </a:rPr>
              <a:t>1</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の高速回転で大気揺らぎを抑制</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22" name="左カーブ矢印 21">
            <a:extLst>
              <a:ext uri="{FF2B5EF4-FFF2-40B4-BE49-F238E27FC236}">
                <a16:creationId xmlns:a16="http://schemas.microsoft.com/office/drawing/2014/main" id="{CDB6F9FA-5D35-1F07-4A79-523D02254AA6}"/>
              </a:ext>
            </a:extLst>
          </p:cNvPr>
          <p:cNvSpPr/>
          <p:nvPr/>
        </p:nvSpPr>
        <p:spPr>
          <a:xfrm rot="16636231">
            <a:off x="4638516" y="3215259"/>
            <a:ext cx="557784" cy="1620064"/>
          </a:xfrm>
          <a:prstGeom prst="curvedLeft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solidFill>
                <a:schemeClr val="tx1"/>
              </a:solidFill>
            </a:endParaRPr>
          </a:p>
        </p:txBody>
      </p:sp>
      <p:sp>
        <p:nvSpPr>
          <p:cNvPr id="23" name="テキスト ボックス 22">
            <a:extLst>
              <a:ext uri="{FF2B5EF4-FFF2-40B4-BE49-F238E27FC236}">
                <a16:creationId xmlns:a16="http://schemas.microsoft.com/office/drawing/2014/main" id="{938AA16B-43F6-25B7-ED68-054E14329983}"/>
              </a:ext>
            </a:extLst>
          </p:cNvPr>
          <p:cNvSpPr txBox="1"/>
          <p:nvPr/>
        </p:nvSpPr>
        <p:spPr>
          <a:xfrm>
            <a:off x="4126369" y="4392356"/>
            <a:ext cx="1859280"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回転すると</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155582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838CF-A074-5C0F-9C5B-89E0E435575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22B583BF-6754-7B3A-3533-349133556E14}"/>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焦点面検出器</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96D0A9F3-5474-85CA-6DE7-2F366E8242ED}"/>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92FFC9C0-7058-B110-DFD1-CE8F5A833678}"/>
              </a:ext>
            </a:extLst>
          </p:cNvPr>
          <p:cNvSpPr>
            <a:spLocks noGrp="1"/>
          </p:cNvSpPr>
          <p:nvPr>
            <p:ph type="sldNum" sz="quarter" idx="12"/>
          </p:nvPr>
        </p:nvSpPr>
        <p:spPr/>
        <p:txBody>
          <a:bodyPr/>
          <a:lstStyle/>
          <a:p>
            <a:fld id="{A346F7B0-2C6C-2749-AD43-9AA6CBC0C428}" type="slidenum">
              <a:rPr kumimoji="1" lang="ja-JP" altLang="en-US" smtClean="0"/>
              <a:t>7</a:t>
            </a:fld>
            <a:endParaRPr kumimoji="1" lang="ja-JP" altLang="en-US"/>
          </a:p>
        </p:txBody>
      </p:sp>
      <p:sp>
        <p:nvSpPr>
          <p:cNvPr id="9" name="コンテンツ プレースホルダー 2">
            <a:extLst>
              <a:ext uri="{FF2B5EF4-FFF2-40B4-BE49-F238E27FC236}">
                <a16:creationId xmlns:a16="http://schemas.microsoft.com/office/drawing/2014/main" id="{0DBB55CF-FFA0-2B6A-C46F-BA3819C06210}"/>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AC8BA845-6E8E-7AAA-3249-FAC9D1DD93F1}"/>
              </a:ext>
            </a:extLst>
          </p:cNvPr>
          <p:cNvSpPr>
            <a:spLocks noGrp="1"/>
          </p:cNvSpPr>
          <p:nvPr>
            <p:ph type="ftr" sz="quarter" idx="11"/>
          </p:nvPr>
        </p:nvSpPr>
        <p:spPr/>
        <p:txBody>
          <a:bodyPr/>
          <a:lstStyle/>
          <a:p>
            <a:r>
              <a:rPr kumimoji="1" lang="ja-JP" altLang="en-US"/>
              <a:t>修論発表会</a:t>
            </a:r>
            <a:endParaRPr kumimoji="1" lang="ja-ES" altLang="en-US"/>
          </a:p>
        </p:txBody>
      </p:sp>
      <p:grpSp>
        <p:nvGrpSpPr>
          <p:cNvPr id="5" name="グループ化 4">
            <a:extLst>
              <a:ext uri="{FF2B5EF4-FFF2-40B4-BE49-F238E27FC236}">
                <a16:creationId xmlns:a16="http://schemas.microsoft.com/office/drawing/2014/main" id="{F98D2B9B-5C14-DAC8-2F17-CAB658E3A5AF}"/>
              </a:ext>
            </a:extLst>
          </p:cNvPr>
          <p:cNvGrpSpPr/>
          <p:nvPr/>
        </p:nvGrpSpPr>
        <p:grpSpPr>
          <a:xfrm>
            <a:off x="7641334" y="-19484"/>
            <a:ext cx="4014218" cy="2957098"/>
            <a:chOff x="576666" y="2012058"/>
            <a:chExt cx="5409259" cy="4056944"/>
          </a:xfrm>
        </p:grpSpPr>
        <p:pic>
          <p:nvPicPr>
            <p:cNvPr id="7" name="図 6" descr="屋内, テーブル, 座る, 木製 が含まれている画像&#10;&#10;自動的に生成された説明">
              <a:extLst>
                <a:ext uri="{FF2B5EF4-FFF2-40B4-BE49-F238E27FC236}">
                  <a16:creationId xmlns:a16="http://schemas.microsoft.com/office/drawing/2014/main" id="{77525C9F-A183-0C3E-767F-84E53D81DF36}"/>
                </a:ext>
              </a:extLst>
            </p:cNvPr>
            <p:cNvPicPr>
              <a:picLocks noChangeAspect="1"/>
            </p:cNvPicPr>
            <p:nvPr/>
          </p:nvPicPr>
          <p:blipFill>
            <a:blip r:embed="rId3"/>
            <a:stretch>
              <a:fillRect/>
            </a:stretch>
          </p:blipFill>
          <p:spPr>
            <a:xfrm>
              <a:off x="576666" y="2012058"/>
              <a:ext cx="5409259" cy="4056944"/>
            </a:xfrm>
            <a:prstGeom prst="rect">
              <a:avLst/>
            </a:prstGeom>
          </p:spPr>
        </p:pic>
        <p:sp>
          <p:nvSpPr>
            <p:cNvPr id="8" name="正方形/長方形 7">
              <a:extLst>
                <a:ext uri="{FF2B5EF4-FFF2-40B4-BE49-F238E27FC236}">
                  <a16:creationId xmlns:a16="http://schemas.microsoft.com/office/drawing/2014/main" id="{16441188-D4F1-519D-2F10-E73ECDBCE9CE}"/>
                </a:ext>
              </a:extLst>
            </p:cNvPr>
            <p:cNvSpPr/>
            <p:nvPr/>
          </p:nvSpPr>
          <p:spPr>
            <a:xfrm>
              <a:off x="2759117" y="3380626"/>
              <a:ext cx="1336578" cy="54109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220GHz</a:t>
              </a:r>
            </a:p>
          </p:txBody>
        </p:sp>
        <p:sp>
          <p:nvSpPr>
            <p:cNvPr id="10" name="正方形/長方形 9">
              <a:extLst>
                <a:ext uri="{FF2B5EF4-FFF2-40B4-BE49-F238E27FC236}">
                  <a16:creationId xmlns:a16="http://schemas.microsoft.com/office/drawing/2014/main" id="{30931C8B-C276-67C9-CA06-7A8DCF211007}"/>
                </a:ext>
              </a:extLst>
            </p:cNvPr>
            <p:cNvSpPr/>
            <p:nvPr/>
          </p:nvSpPr>
          <p:spPr>
            <a:xfrm>
              <a:off x="1810815" y="2912559"/>
              <a:ext cx="1336578" cy="51007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1" name="正方形/長方形 10">
              <a:extLst>
                <a:ext uri="{FF2B5EF4-FFF2-40B4-BE49-F238E27FC236}">
                  <a16:creationId xmlns:a16="http://schemas.microsoft.com/office/drawing/2014/main" id="{3673CBFB-A294-1A34-9000-21DFF1817C39}"/>
                </a:ext>
              </a:extLst>
            </p:cNvPr>
            <p:cNvSpPr/>
            <p:nvPr/>
          </p:nvSpPr>
          <p:spPr>
            <a:xfrm>
              <a:off x="2777179" y="2484359"/>
              <a:ext cx="1405215" cy="7219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2" name="正方形/長方形 11">
              <a:extLst>
                <a:ext uri="{FF2B5EF4-FFF2-40B4-BE49-F238E27FC236}">
                  <a16:creationId xmlns:a16="http://schemas.microsoft.com/office/drawing/2014/main" id="{6146C198-9D6E-87BC-1B7C-D96E38B560ED}"/>
                </a:ext>
              </a:extLst>
            </p:cNvPr>
            <p:cNvSpPr/>
            <p:nvPr/>
          </p:nvSpPr>
          <p:spPr>
            <a:xfrm>
              <a:off x="3766972" y="2949353"/>
              <a:ext cx="1336578" cy="64149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3" name="正方形/長方形 12">
              <a:extLst>
                <a:ext uri="{FF2B5EF4-FFF2-40B4-BE49-F238E27FC236}">
                  <a16:creationId xmlns:a16="http://schemas.microsoft.com/office/drawing/2014/main" id="{D7B891C2-A7C6-3ED7-AD17-7FE2ECF8AE16}"/>
                </a:ext>
              </a:extLst>
            </p:cNvPr>
            <p:cNvSpPr/>
            <p:nvPr/>
          </p:nvSpPr>
          <p:spPr>
            <a:xfrm>
              <a:off x="3863749" y="3837341"/>
              <a:ext cx="1346599" cy="66068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4" name="正方形/長方形 13">
              <a:extLst>
                <a:ext uri="{FF2B5EF4-FFF2-40B4-BE49-F238E27FC236}">
                  <a16:creationId xmlns:a16="http://schemas.microsoft.com/office/drawing/2014/main" id="{291B22C5-7963-0D7A-3817-EB267A56F8E3}"/>
                </a:ext>
              </a:extLst>
            </p:cNvPr>
            <p:cNvSpPr/>
            <p:nvPr/>
          </p:nvSpPr>
          <p:spPr>
            <a:xfrm>
              <a:off x="1471249" y="3852075"/>
              <a:ext cx="1616923" cy="3043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sp>
          <p:nvSpPr>
            <p:cNvPr id="15" name="正方形/長方形 14">
              <a:extLst>
                <a:ext uri="{FF2B5EF4-FFF2-40B4-BE49-F238E27FC236}">
                  <a16:creationId xmlns:a16="http://schemas.microsoft.com/office/drawing/2014/main" id="{12CA5A50-C821-E6EB-D774-5FCA3E86FBFC}"/>
                </a:ext>
              </a:extLst>
            </p:cNvPr>
            <p:cNvSpPr/>
            <p:nvPr/>
          </p:nvSpPr>
          <p:spPr>
            <a:xfrm>
              <a:off x="2351937" y="4333083"/>
              <a:ext cx="1858718" cy="81906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ES" sz="1400" dirty="0">
                  <a:solidFill>
                    <a:schemeClr val="bg1"/>
                  </a:solidFill>
                  <a:latin typeface="Meiryo" panose="020B0604030504040204" pitchFamily="34" charset="-128"/>
                  <a:ea typeface="Meiryo" panose="020B0604030504040204" pitchFamily="34" charset="-128"/>
                </a:rPr>
                <a:t>145GHz</a:t>
              </a:r>
            </a:p>
          </p:txBody>
        </p:sp>
      </p:grpSp>
      <p:sp>
        <p:nvSpPr>
          <p:cNvPr id="16" name="テキスト ボックス 15">
            <a:extLst>
              <a:ext uri="{FF2B5EF4-FFF2-40B4-BE49-F238E27FC236}">
                <a16:creationId xmlns:a16="http://schemas.microsoft.com/office/drawing/2014/main" id="{39B01E2E-8092-E69C-36CF-5D781F7C8E98}"/>
              </a:ext>
            </a:extLst>
          </p:cNvPr>
          <p:cNvSpPr txBox="1"/>
          <p:nvPr/>
        </p:nvSpPr>
        <p:spPr>
          <a:xfrm>
            <a:off x="238072" y="1240074"/>
            <a:ext cx="7159423" cy="1631216"/>
          </a:xfrm>
          <a:prstGeom prst="rect">
            <a:avLst/>
          </a:prstGeom>
          <a:noFill/>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時間応答性の高い超伝導検出器</a:t>
            </a:r>
            <a:r>
              <a:rPr kumimoji="1" lang="en-US" altLang="ja-ES" sz="2000" dirty="0">
                <a:solidFill>
                  <a:srgbClr val="FF0000"/>
                </a:solidFill>
                <a:latin typeface="Meiryo" panose="020B0604030504040204" pitchFamily="34" charset="-128"/>
                <a:ea typeface="Meiryo" panose="020B0604030504040204" pitchFamily="34" charset="-128"/>
                <a:cs typeface="Arial" panose="020B0604020202020204" pitchFamily="34" charset="0"/>
              </a:rPr>
              <a:t>MKID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を焦点面検出器として採用</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2023</a:t>
            </a:r>
            <a:r>
              <a:rPr kumimoji="1" lang="ja-ES" altLang="en-US" sz="2000" dirty="0">
                <a:latin typeface="Meiryo" panose="020B0604030504040204" pitchFamily="34" charset="-128"/>
                <a:ea typeface="Meiryo" panose="020B0604030504040204" pitchFamily="34" charset="-128"/>
                <a:cs typeface="Arial" panose="020B0604020202020204" pitchFamily="34" charset="0"/>
              </a:rPr>
              <a:t>年</a:t>
            </a:r>
            <a:r>
              <a:rPr kumimoji="1" lang="en-US" altLang="ja-ES" sz="2000" dirty="0">
                <a:latin typeface="Meiryo" panose="020B0604030504040204" pitchFamily="34" charset="-128"/>
                <a:ea typeface="Meiryo" panose="020B0604030504040204" pitchFamily="34" charset="-128"/>
                <a:cs typeface="Arial" panose="020B0604020202020204" pitchFamily="34" charset="0"/>
              </a:rPr>
              <a:t>5</a:t>
            </a:r>
            <a:r>
              <a:rPr kumimoji="1" lang="ja-ES" altLang="en-US" sz="2000" dirty="0">
                <a:latin typeface="Meiryo" panose="020B0604030504040204" pitchFamily="34" charset="-128"/>
                <a:ea typeface="Meiryo" panose="020B0604030504040204" pitchFamily="34" charset="-128"/>
                <a:cs typeface="Arial" panose="020B0604020202020204" pitchFamily="34" charset="0"/>
              </a:rPr>
              <a:t>月に全</a:t>
            </a:r>
            <a:r>
              <a:rPr kumimoji="1" lang="en-US" altLang="ja-ES" sz="2000" dirty="0">
                <a:latin typeface="Meiryo" panose="020B0604030504040204" pitchFamily="34" charset="-128"/>
                <a:ea typeface="Meiryo" panose="020B0604030504040204" pitchFamily="34" charset="-128"/>
                <a:cs typeface="Arial" panose="020B0604020202020204" pitchFamily="34" charset="0"/>
              </a:rPr>
              <a:t>MKID</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をインストールし、フルアレイでの観測が開始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145GHz</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と</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220GHz</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の</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つの帯域を観測</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7" name="テキスト ボックス 16">
            <a:extLst>
              <a:ext uri="{FF2B5EF4-FFF2-40B4-BE49-F238E27FC236}">
                <a16:creationId xmlns:a16="http://schemas.microsoft.com/office/drawing/2014/main" id="{56AC5864-38FD-F1EB-F717-0412BCCC82B7}"/>
              </a:ext>
            </a:extLst>
          </p:cNvPr>
          <p:cNvSpPr txBox="1"/>
          <p:nvPr/>
        </p:nvSpPr>
        <p:spPr>
          <a:xfrm>
            <a:off x="8433235" y="3012661"/>
            <a:ext cx="2647273" cy="707886"/>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145GHz : 138</a:t>
            </a:r>
            <a:r>
              <a:rPr kumimoji="1" lang="ja-ES" altLang="en-US" sz="2000" dirty="0">
                <a:latin typeface="Meiryo" panose="020B0604030504040204" pitchFamily="34" charset="-128"/>
                <a:ea typeface="Meiryo" panose="020B0604030504040204" pitchFamily="34" charset="-128"/>
                <a:cs typeface="Arial" panose="020B0604020202020204" pitchFamily="34" charset="0"/>
              </a:rPr>
              <a:t>素子</a:t>
            </a:r>
            <a:r>
              <a:rPr kumimoji="1" lang="en-US" altLang="ja-ES" sz="2000" dirty="0">
                <a:latin typeface="Meiryo" panose="020B0604030504040204" pitchFamily="34" charset="-128"/>
                <a:ea typeface="Meiryo" panose="020B0604030504040204" pitchFamily="34" charset="-128"/>
                <a:cs typeface="Arial" panose="020B0604020202020204" pitchFamily="34" charset="0"/>
              </a:rPr>
              <a:t>220GHz : 23</a:t>
            </a:r>
            <a:r>
              <a:rPr kumimoji="1" lang="ja-ES" altLang="en-US" sz="2000" dirty="0">
                <a:latin typeface="Meiryo" panose="020B0604030504040204" pitchFamily="34" charset="-128"/>
                <a:ea typeface="Meiryo" panose="020B0604030504040204" pitchFamily="34" charset="-128"/>
                <a:cs typeface="Arial" panose="020B0604020202020204" pitchFamily="34" charset="0"/>
              </a:rPr>
              <a:t>素子</a:t>
            </a:r>
            <a:endParaRPr kumimoji="1" lang="ja-ES" altLang="en-US" sz="2000" dirty="0">
              <a:latin typeface="Meiryo" panose="020B0604030504040204" pitchFamily="34" charset="-128"/>
              <a:ea typeface="Meiryo" panose="020B0604030504040204" pitchFamily="34" charset="-128"/>
            </a:endParaRPr>
          </a:p>
        </p:txBody>
      </p:sp>
      <p:grpSp>
        <p:nvGrpSpPr>
          <p:cNvPr id="24" name="グループ化 23">
            <a:extLst>
              <a:ext uri="{FF2B5EF4-FFF2-40B4-BE49-F238E27FC236}">
                <a16:creationId xmlns:a16="http://schemas.microsoft.com/office/drawing/2014/main" id="{51EF6D2E-48C9-3714-18F4-5646307CCE5D}"/>
              </a:ext>
            </a:extLst>
          </p:cNvPr>
          <p:cNvGrpSpPr/>
          <p:nvPr/>
        </p:nvGrpSpPr>
        <p:grpSpPr>
          <a:xfrm>
            <a:off x="701040" y="2986502"/>
            <a:ext cx="4887608" cy="3419961"/>
            <a:chOff x="417576" y="2784043"/>
            <a:chExt cx="4957655" cy="3518962"/>
          </a:xfrm>
        </p:grpSpPr>
        <p:pic>
          <p:nvPicPr>
            <p:cNvPr id="19" name="図 18">
              <a:extLst>
                <a:ext uri="{FF2B5EF4-FFF2-40B4-BE49-F238E27FC236}">
                  <a16:creationId xmlns:a16="http://schemas.microsoft.com/office/drawing/2014/main" id="{642D21DC-E9F5-E47F-BB9E-22194CFA1023}"/>
                </a:ext>
              </a:extLst>
            </p:cNvPr>
            <p:cNvPicPr>
              <a:picLocks noChangeAspect="1"/>
            </p:cNvPicPr>
            <p:nvPr/>
          </p:nvPicPr>
          <p:blipFill>
            <a:blip r:embed="rId4"/>
            <a:stretch>
              <a:fillRect/>
            </a:stretch>
          </p:blipFill>
          <p:spPr>
            <a:xfrm>
              <a:off x="417576" y="2784043"/>
              <a:ext cx="4957655" cy="3518962"/>
            </a:xfrm>
            <a:prstGeom prst="rect">
              <a:avLst/>
            </a:prstGeom>
          </p:spPr>
        </p:pic>
        <p:sp>
          <p:nvSpPr>
            <p:cNvPr id="20" name="正方形/長方形 19">
              <a:extLst>
                <a:ext uri="{FF2B5EF4-FFF2-40B4-BE49-F238E27FC236}">
                  <a16:creationId xmlns:a16="http://schemas.microsoft.com/office/drawing/2014/main" id="{FD3D7C07-47F0-3170-8122-532D6A756CCF}"/>
                </a:ext>
              </a:extLst>
            </p:cNvPr>
            <p:cNvSpPr/>
            <p:nvPr/>
          </p:nvSpPr>
          <p:spPr>
            <a:xfrm>
              <a:off x="3291408" y="2784043"/>
              <a:ext cx="155880" cy="317469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ES" altLang="en-US"/>
            </a:p>
          </p:txBody>
        </p:sp>
        <p:sp>
          <p:nvSpPr>
            <p:cNvPr id="21" name="正方形/長方形 20">
              <a:extLst>
                <a:ext uri="{FF2B5EF4-FFF2-40B4-BE49-F238E27FC236}">
                  <a16:creationId xmlns:a16="http://schemas.microsoft.com/office/drawing/2014/main" id="{E879C7FC-A776-1E10-5DA0-737252808FA7}"/>
                </a:ext>
              </a:extLst>
            </p:cNvPr>
            <p:cNvSpPr/>
            <p:nvPr/>
          </p:nvSpPr>
          <p:spPr>
            <a:xfrm>
              <a:off x="3703319" y="2784043"/>
              <a:ext cx="155880" cy="317469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ES" altLang="en-US"/>
            </a:p>
          </p:txBody>
        </p:sp>
        <p:sp>
          <p:nvSpPr>
            <p:cNvPr id="22" name="テキスト ボックス 21">
              <a:extLst>
                <a:ext uri="{FF2B5EF4-FFF2-40B4-BE49-F238E27FC236}">
                  <a16:creationId xmlns:a16="http://schemas.microsoft.com/office/drawing/2014/main" id="{709B471F-727C-7DF7-E63C-54B4BB41174B}"/>
                </a:ext>
              </a:extLst>
            </p:cNvPr>
            <p:cNvSpPr txBox="1"/>
            <p:nvPr/>
          </p:nvSpPr>
          <p:spPr>
            <a:xfrm>
              <a:off x="3154680" y="5937263"/>
              <a:ext cx="585216" cy="261610"/>
            </a:xfrm>
            <a:prstGeom prst="rect">
              <a:avLst/>
            </a:prstGeom>
            <a:noFill/>
          </p:spPr>
          <p:txBody>
            <a:bodyPr wrap="square" rtlCol="0">
              <a:spAutoFit/>
            </a:bodyPr>
            <a:lstStyle/>
            <a:p>
              <a:r>
                <a:rPr kumimoji="1" lang="en-US" altLang="ja-ES" sz="1100" dirty="0">
                  <a:solidFill>
                    <a:srgbClr val="FF0000"/>
                  </a:solidFill>
                  <a:latin typeface="Meiryo" panose="020B0604030504040204" pitchFamily="34" charset="-128"/>
                  <a:ea typeface="Meiryo" panose="020B0604030504040204" pitchFamily="34" charset="-128"/>
                </a:rPr>
                <a:t>145</a:t>
              </a:r>
              <a:endParaRPr kumimoji="1" lang="ja-ES" altLang="en-US" sz="1100" dirty="0">
                <a:solidFill>
                  <a:srgbClr val="FF0000"/>
                </a:solidFill>
                <a:latin typeface="Meiryo" panose="020B0604030504040204" pitchFamily="34" charset="-128"/>
                <a:ea typeface="Meiryo" panose="020B0604030504040204" pitchFamily="34" charset="-128"/>
              </a:endParaRPr>
            </a:p>
          </p:txBody>
        </p:sp>
        <p:sp>
          <p:nvSpPr>
            <p:cNvPr id="23" name="テキスト ボックス 22">
              <a:extLst>
                <a:ext uri="{FF2B5EF4-FFF2-40B4-BE49-F238E27FC236}">
                  <a16:creationId xmlns:a16="http://schemas.microsoft.com/office/drawing/2014/main" id="{C9A3DA1E-94E2-D883-65AE-EFEB593E086E}"/>
                </a:ext>
              </a:extLst>
            </p:cNvPr>
            <p:cNvSpPr txBox="1"/>
            <p:nvPr/>
          </p:nvSpPr>
          <p:spPr>
            <a:xfrm>
              <a:off x="3566591" y="5948002"/>
              <a:ext cx="585216" cy="261610"/>
            </a:xfrm>
            <a:prstGeom prst="rect">
              <a:avLst/>
            </a:prstGeom>
            <a:noFill/>
          </p:spPr>
          <p:txBody>
            <a:bodyPr wrap="square" rtlCol="0">
              <a:spAutoFit/>
            </a:bodyPr>
            <a:lstStyle/>
            <a:p>
              <a:r>
                <a:rPr kumimoji="1" lang="en-US" altLang="ja-ES" sz="1100" dirty="0">
                  <a:solidFill>
                    <a:srgbClr val="FF0000"/>
                  </a:solidFill>
                  <a:latin typeface="Meiryo" panose="020B0604030504040204" pitchFamily="34" charset="-128"/>
                  <a:ea typeface="Meiryo" panose="020B0604030504040204" pitchFamily="34" charset="-128"/>
                </a:rPr>
                <a:t>220</a:t>
              </a:r>
              <a:endParaRPr kumimoji="1" lang="ja-ES" altLang="en-US" sz="1100" dirty="0">
                <a:solidFill>
                  <a:srgbClr val="FF0000"/>
                </a:solidFill>
                <a:latin typeface="Meiryo" panose="020B0604030504040204" pitchFamily="34" charset="-128"/>
                <a:ea typeface="Meiryo" panose="020B0604030504040204" pitchFamily="34" charset="-128"/>
              </a:endParaRPr>
            </a:p>
          </p:txBody>
        </p:sp>
      </p:grpSp>
      <p:sp>
        <p:nvSpPr>
          <p:cNvPr id="25" name="テキスト ボックス 24">
            <a:extLst>
              <a:ext uri="{FF2B5EF4-FFF2-40B4-BE49-F238E27FC236}">
                <a16:creationId xmlns:a16="http://schemas.microsoft.com/office/drawing/2014/main" id="{3029B907-2249-577A-AA52-E061CB546101}"/>
              </a:ext>
            </a:extLst>
          </p:cNvPr>
          <p:cNvSpPr txBox="1"/>
          <p:nvPr/>
        </p:nvSpPr>
        <p:spPr>
          <a:xfrm>
            <a:off x="5723444" y="4018424"/>
            <a:ext cx="6133089" cy="1323439"/>
          </a:xfrm>
          <a:prstGeom prst="rect">
            <a:avLst/>
          </a:prstGeom>
          <a:noFill/>
        </p:spPr>
        <p:txBody>
          <a:bodyPr wrap="square" rtlCol="0">
            <a:spAutoFit/>
          </a:bodyPr>
          <a:lstStyle/>
          <a:p>
            <a:pPr marL="342900" indent="-342900">
              <a:buFont typeface="Arial" panose="020B0604020202020204" pitchFamily="34" charset="0"/>
              <a:buChar char="•"/>
            </a:pPr>
            <a:r>
              <a:rPr kumimoji="1" lang="en-US" altLang="ja-ES" sz="2000" dirty="0">
                <a:latin typeface="Meiryo" panose="020B0604030504040204" pitchFamily="34" charset="-128"/>
                <a:ea typeface="Meiryo" panose="020B0604030504040204" pitchFamily="34" charset="-128"/>
                <a:cs typeface="Arial" panose="020B0604020202020204" pitchFamily="34" charset="0"/>
              </a:rPr>
              <a:t>CMB</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を観測するためには、銀河からの前景放射</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シンクロトロン放射</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&amp;</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ダスト熱放射</a:t>
            </a:r>
            <a:r>
              <a:rPr kumimoji="1" lang="en-US" altLang="ja-ES" sz="2000" dirty="0">
                <a:latin typeface="Meiryo" panose="020B0604030504040204" pitchFamily="34" charset="-128"/>
                <a:ea typeface="Meiryo" panose="020B0604030504040204" pitchFamily="34" charset="-128"/>
                <a:cs typeface="Arial" panose="020B0604020202020204" pitchFamily="34" charset="0"/>
              </a:rPr>
              <a:t>)</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を取り除く必要がある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800100" lvl="1" indent="-342900">
              <a:buFont typeface="Wingdings" pitchFamily="2" charset="2"/>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複数の帯域を観測</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2886088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520B2-568E-A193-805D-0E25D39AF73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9959476-7013-1D4F-2B6E-4659F209A8B9}"/>
              </a:ext>
            </a:extLst>
          </p:cNvPr>
          <p:cNvSpPr>
            <a:spLocks noGrp="1"/>
          </p:cNvSpPr>
          <p:nvPr>
            <p:ph type="title"/>
          </p:nvPr>
        </p:nvSpPr>
        <p:spPr>
          <a:xfrm>
            <a:off x="0" y="-6128"/>
            <a:ext cx="12192000" cy="1089862"/>
          </a:xfrm>
          <a:solidFill>
            <a:schemeClr val="tx2">
              <a:lumMod val="25000"/>
              <a:lumOff val="75000"/>
            </a:schemeClr>
          </a:solidFill>
        </p:spPr>
        <p:txBody>
          <a:bodyPr>
            <a:normAutofit/>
          </a:bodyPr>
          <a:lstStyle/>
          <a:p>
            <a:r>
              <a:rPr kumimoji="1" lang="en-US" altLang="ja-JP" sz="3600" dirty="0">
                <a:latin typeface="Meiryo" panose="020B0604030504040204" pitchFamily="34" charset="-128"/>
                <a:ea typeface="Meiryo" panose="020B0604030504040204" pitchFamily="34" charset="-128"/>
              </a:rPr>
              <a:t>   </a:t>
            </a:r>
            <a:r>
              <a:rPr kumimoji="1" lang="ja-ES" altLang="en-US" sz="3600" dirty="0">
                <a:latin typeface="Meiryo" panose="020B0604030504040204" pitchFamily="34" charset="-128"/>
                <a:ea typeface="Meiryo" panose="020B0604030504040204" pitchFamily="34" charset="-128"/>
              </a:rPr>
              <a:t>リモート観測と長期運用に向けて</a:t>
            </a:r>
            <a:endParaRPr kumimoji="1" lang="ja-JP" altLang="en-US" sz="2400">
              <a:latin typeface="Meiryo" panose="020B0604030504040204" pitchFamily="34" charset="-128"/>
              <a:ea typeface="Meiryo" panose="020B0604030504040204" pitchFamily="34" charset="-128"/>
            </a:endParaRPr>
          </a:p>
        </p:txBody>
      </p:sp>
      <p:sp>
        <p:nvSpPr>
          <p:cNvPr id="4" name="日付プレースホルダー 3">
            <a:extLst>
              <a:ext uri="{FF2B5EF4-FFF2-40B4-BE49-F238E27FC236}">
                <a16:creationId xmlns:a16="http://schemas.microsoft.com/office/drawing/2014/main" id="{9546D49A-EC06-B784-B6E9-50E661266D80}"/>
              </a:ext>
            </a:extLst>
          </p:cNvPr>
          <p:cNvSpPr>
            <a:spLocks noGrp="1"/>
          </p:cNvSpPr>
          <p:nvPr>
            <p:ph type="dt" sz="half" idx="10"/>
          </p:nvPr>
        </p:nvSpPr>
        <p:spPr/>
        <p:txBody>
          <a:bodyPr/>
          <a:lstStyle/>
          <a:p>
            <a:r>
              <a:rPr kumimoji="1" lang="en-US" altLang="ja-JP"/>
              <a:t>2025/2/3</a:t>
            </a:r>
            <a:endParaRPr kumimoji="1" lang="ja-JP" altLang="en-US"/>
          </a:p>
        </p:txBody>
      </p:sp>
      <p:sp>
        <p:nvSpPr>
          <p:cNvPr id="6" name="スライド番号プレースホルダー 5">
            <a:extLst>
              <a:ext uri="{FF2B5EF4-FFF2-40B4-BE49-F238E27FC236}">
                <a16:creationId xmlns:a16="http://schemas.microsoft.com/office/drawing/2014/main" id="{CECE8CB3-8416-A7F5-80D8-7B7D22FB405E}"/>
              </a:ext>
            </a:extLst>
          </p:cNvPr>
          <p:cNvSpPr>
            <a:spLocks noGrp="1"/>
          </p:cNvSpPr>
          <p:nvPr>
            <p:ph type="sldNum" sz="quarter" idx="12"/>
          </p:nvPr>
        </p:nvSpPr>
        <p:spPr/>
        <p:txBody>
          <a:bodyPr/>
          <a:lstStyle/>
          <a:p>
            <a:fld id="{A346F7B0-2C6C-2749-AD43-9AA6CBC0C428}" type="slidenum">
              <a:rPr kumimoji="1" lang="ja-JP" altLang="en-US" smtClean="0"/>
              <a:t>8</a:t>
            </a:fld>
            <a:endParaRPr kumimoji="1" lang="ja-JP" altLang="en-US"/>
          </a:p>
        </p:txBody>
      </p:sp>
      <p:sp>
        <p:nvSpPr>
          <p:cNvPr id="9" name="コンテンツ プレースホルダー 2">
            <a:extLst>
              <a:ext uri="{FF2B5EF4-FFF2-40B4-BE49-F238E27FC236}">
                <a16:creationId xmlns:a16="http://schemas.microsoft.com/office/drawing/2014/main" id="{B860E25E-73E0-0359-385C-9C4DD5FF9230}"/>
              </a:ext>
            </a:extLst>
          </p:cNvPr>
          <p:cNvSpPr txBox="1">
            <a:spLocks/>
          </p:cNvSpPr>
          <p:nvPr/>
        </p:nvSpPr>
        <p:spPr>
          <a:xfrm>
            <a:off x="1008890" y="1571559"/>
            <a:ext cx="10515600" cy="8809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endParaRPr lang="ja-JP" altLang="en-US">
              <a:latin typeface="Meiryo" panose="020B0604030504040204" pitchFamily="34" charset="-128"/>
              <a:ea typeface="Meiryo" panose="020B0604030504040204" pitchFamily="34" charset="-128"/>
            </a:endParaRPr>
          </a:p>
        </p:txBody>
      </p:sp>
      <p:sp>
        <p:nvSpPr>
          <p:cNvPr id="3" name="フッター プレースホルダー 2">
            <a:extLst>
              <a:ext uri="{FF2B5EF4-FFF2-40B4-BE49-F238E27FC236}">
                <a16:creationId xmlns:a16="http://schemas.microsoft.com/office/drawing/2014/main" id="{5FE5A229-9AF8-8A65-52E6-A063E6B472D2}"/>
              </a:ext>
            </a:extLst>
          </p:cNvPr>
          <p:cNvSpPr>
            <a:spLocks noGrp="1"/>
          </p:cNvSpPr>
          <p:nvPr>
            <p:ph type="ftr" sz="quarter" idx="11"/>
          </p:nvPr>
        </p:nvSpPr>
        <p:spPr/>
        <p:txBody>
          <a:bodyPr/>
          <a:lstStyle/>
          <a:p>
            <a:r>
              <a:rPr kumimoji="1" lang="ja-JP" altLang="en-US"/>
              <a:t>修論発表会</a:t>
            </a:r>
            <a:endParaRPr kumimoji="1" lang="ja-ES" altLang="en-US"/>
          </a:p>
        </p:txBody>
      </p:sp>
      <p:sp>
        <p:nvSpPr>
          <p:cNvPr id="5" name="テキスト ボックス 4">
            <a:extLst>
              <a:ext uri="{FF2B5EF4-FFF2-40B4-BE49-F238E27FC236}">
                <a16:creationId xmlns:a16="http://schemas.microsoft.com/office/drawing/2014/main" id="{99B5773C-A797-5016-212A-C0BFC520A2BA}"/>
              </a:ext>
            </a:extLst>
          </p:cNvPr>
          <p:cNvSpPr txBox="1"/>
          <p:nvPr/>
        </p:nvSpPr>
        <p:spPr>
          <a:xfrm>
            <a:off x="380813" y="1189918"/>
            <a:ext cx="11070525" cy="707886"/>
          </a:xfrm>
          <a:prstGeom prst="rect">
            <a:avLst/>
          </a:prstGeom>
          <a:noFill/>
        </p:spPr>
        <p:txBody>
          <a:bodyPr wrap="square" rtlCol="0">
            <a:spAutoFit/>
          </a:bodyPr>
          <a:lstStyle/>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観測をリモートで行うシステムを構築し、日本からでも容易に望遠鏡へのアクセスが可能に</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285750" indent="-28575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観測シフトを分業し、昼夜問わず観測をモニター</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7" name="図 6" descr="グラフィカル ユーザー インターフェイス&#10;&#10;自動的に生成された説明">
            <a:extLst>
              <a:ext uri="{FF2B5EF4-FFF2-40B4-BE49-F238E27FC236}">
                <a16:creationId xmlns:a16="http://schemas.microsoft.com/office/drawing/2014/main" id="{DDCFC717-3A03-51D3-9B9C-88C4B5774825}"/>
              </a:ext>
            </a:extLst>
          </p:cNvPr>
          <p:cNvPicPr>
            <a:picLocks noChangeAspect="1"/>
          </p:cNvPicPr>
          <p:nvPr/>
        </p:nvPicPr>
        <p:blipFill>
          <a:blip r:embed="rId3"/>
          <a:stretch>
            <a:fillRect/>
          </a:stretch>
        </p:blipFill>
        <p:spPr>
          <a:xfrm>
            <a:off x="1548386" y="1890682"/>
            <a:ext cx="3384619" cy="2139953"/>
          </a:xfrm>
          <a:prstGeom prst="rect">
            <a:avLst/>
          </a:prstGeom>
        </p:spPr>
      </p:pic>
      <p:sp>
        <p:nvSpPr>
          <p:cNvPr id="8" name="テキスト ボックス 7">
            <a:extLst>
              <a:ext uri="{FF2B5EF4-FFF2-40B4-BE49-F238E27FC236}">
                <a16:creationId xmlns:a16="http://schemas.microsoft.com/office/drawing/2014/main" id="{97C6CDBD-16AA-CE22-A348-04D0B95A607E}"/>
              </a:ext>
            </a:extLst>
          </p:cNvPr>
          <p:cNvSpPr txBox="1"/>
          <p:nvPr/>
        </p:nvSpPr>
        <p:spPr>
          <a:xfrm>
            <a:off x="1155009" y="4039598"/>
            <a:ext cx="4171371" cy="400110"/>
          </a:xfrm>
          <a:prstGeom prst="rect">
            <a:avLst/>
          </a:prstGeom>
          <a:noFill/>
        </p:spPr>
        <p:txBody>
          <a:bodyPr wrap="square" rtlCol="0">
            <a:spAutoFit/>
          </a:bodyPr>
          <a:lstStyle/>
          <a:p>
            <a:r>
              <a:rPr kumimoji="1" lang="en-US" altLang="ja-ES" sz="2000" dirty="0">
                <a:latin typeface="Meiryo" panose="020B0604030504040204" pitchFamily="34" charset="-128"/>
                <a:ea typeface="Meiryo" panose="020B0604030504040204" pitchFamily="34" charset="-128"/>
                <a:cs typeface="Arial" panose="020B0604020202020204" pitchFamily="34" charset="0"/>
              </a:rPr>
              <a:t>Slack</a:t>
            </a:r>
            <a:r>
              <a:rPr kumimoji="1" lang="ja-ES" altLang="en-US" sz="2000" dirty="0">
                <a:latin typeface="Meiryo" panose="020B0604030504040204" pitchFamily="34" charset="-128"/>
                <a:ea typeface="Meiryo" panose="020B0604030504040204" pitchFamily="34" charset="-128"/>
                <a:cs typeface="Arial" panose="020B0604020202020204" pitchFamily="34" charset="0"/>
              </a:rPr>
              <a:t>アプリで観測状況をチェック</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pic>
        <p:nvPicPr>
          <p:cNvPr id="10" name="図 9" descr="グラフィカル ユーザー インターフェイス&#10;&#10;自動的に生成された説明">
            <a:extLst>
              <a:ext uri="{FF2B5EF4-FFF2-40B4-BE49-F238E27FC236}">
                <a16:creationId xmlns:a16="http://schemas.microsoft.com/office/drawing/2014/main" id="{30140D99-7CE9-0A41-8763-7C727A9E423E}"/>
              </a:ext>
            </a:extLst>
          </p:cNvPr>
          <p:cNvPicPr>
            <a:picLocks noChangeAspect="1"/>
          </p:cNvPicPr>
          <p:nvPr/>
        </p:nvPicPr>
        <p:blipFill>
          <a:blip r:embed="rId4"/>
          <a:stretch>
            <a:fillRect/>
          </a:stretch>
        </p:blipFill>
        <p:spPr>
          <a:xfrm>
            <a:off x="5797247" y="1890682"/>
            <a:ext cx="4369302" cy="2123819"/>
          </a:xfrm>
          <a:prstGeom prst="rect">
            <a:avLst/>
          </a:prstGeom>
        </p:spPr>
      </p:pic>
      <p:sp>
        <p:nvSpPr>
          <p:cNvPr id="11" name="四角形吹き出し 10">
            <a:extLst>
              <a:ext uri="{FF2B5EF4-FFF2-40B4-BE49-F238E27FC236}">
                <a16:creationId xmlns:a16="http://schemas.microsoft.com/office/drawing/2014/main" id="{B279D755-64BF-E766-C383-EDD2D93A1D5F}"/>
              </a:ext>
            </a:extLst>
          </p:cNvPr>
          <p:cNvSpPr/>
          <p:nvPr/>
        </p:nvSpPr>
        <p:spPr>
          <a:xfrm>
            <a:off x="6266690" y="2868932"/>
            <a:ext cx="1885898" cy="399593"/>
          </a:xfrm>
          <a:prstGeom prst="wedgeRectCallout">
            <a:avLst>
              <a:gd name="adj1" fmla="val -54602"/>
              <a:gd name="adj2" fmla="val -122973"/>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kumimoji="1" lang="ja-ES" altLang="en-US" sz="2000" dirty="0">
                <a:solidFill>
                  <a:schemeClr val="tx1"/>
                </a:solidFill>
                <a:latin typeface="Meiryo" panose="020B0604030504040204" pitchFamily="34" charset="-128"/>
                <a:ea typeface="Meiryo" panose="020B0604030504040204" pitchFamily="34" charset="-128"/>
              </a:rPr>
              <a:t>検出器温度</a:t>
            </a:r>
          </a:p>
        </p:txBody>
      </p:sp>
      <p:sp>
        <p:nvSpPr>
          <p:cNvPr id="12" name="テキスト ボックス 11">
            <a:extLst>
              <a:ext uri="{FF2B5EF4-FFF2-40B4-BE49-F238E27FC236}">
                <a16:creationId xmlns:a16="http://schemas.microsoft.com/office/drawing/2014/main" id="{16807B9A-E561-95F6-BF1B-FD3DB5E55FA5}"/>
              </a:ext>
            </a:extLst>
          </p:cNvPr>
          <p:cNvSpPr txBox="1"/>
          <p:nvPr/>
        </p:nvSpPr>
        <p:spPr>
          <a:xfrm>
            <a:off x="6096000" y="4039598"/>
            <a:ext cx="4171371"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天候、検出器温度などをモニター</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3" name="上矢印 12">
            <a:extLst>
              <a:ext uri="{FF2B5EF4-FFF2-40B4-BE49-F238E27FC236}">
                <a16:creationId xmlns:a16="http://schemas.microsoft.com/office/drawing/2014/main" id="{D2A9696F-33E9-DEC7-157B-81B5BEF1E402}"/>
              </a:ext>
            </a:extLst>
          </p:cNvPr>
          <p:cNvSpPr/>
          <p:nvPr/>
        </p:nvSpPr>
        <p:spPr>
          <a:xfrm rot="5400000">
            <a:off x="5826858" y="4967634"/>
            <a:ext cx="133429" cy="1134385"/>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4" name="テキスト ボックス 13">
            <a:extLst>
              <a:ext uri="{FF2B5EF4-FFF2-40B4-BE49-F238E27FC236}">
                <a16:creationId xmlns:a16="http://schemas.microsoft.com/office/drawing/2014/main" id="{10CC0A37-5BB2-3220-9056-9960D41F44C6}"/>
              </a:ext>
            </a:extLst>
          </p:cNvPr>
          <p:cNvSpPr txBox="1"/>
          <p:nvPr/>
        </p:nvSpPr>
        <p:spPr>
          <a:xfrm>
            <a:off x="453965" y="4769950"/>
            <a:ext cx="4712395"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観測を長期運用するにあたっての要求</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5" name="テキスト ボックス 14">
            <a:extLst>
              <a:ext uri="{FF2B5EF4-FFF2-40B4-BE49-F238E27FC236}">
                <a16:creationId xmlns:a16="http://schemas.microsoft.com/office/drawing/2014/main" id="{5DD5BDC1-577C-2003-0746-6BA7A7ED9CAE}"/>
              </a:ext>
            </a:extLst>
          </p:cNvPr>
          <p:cNvSpPr txBox="1"/>
          <p:nvPr/>
        </p:nvSpPr>
        <p:spPr>
          <a:xfrm>
            <a:off x="693947" y="5312675"/>
            <a:ext cx="4325413" cy="707886"/>
          </a:xfrm>
          <a:prstGeom prst="rect">
            <a:avLst/>
          </a:prstGeom>
          <a:noFill/>
          <a:ln w="31750">
            <a:solidFill>
              <a:schemeClr val="tx1"/>
            </a:solid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安定した運用と観測</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データの質を良いものにする</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7" name="テキスト ボックス 16">
            <a:extLst>
              <a:ext uri="{FF2B5EF4-FFF2-40B4-BE49-F238E27FC236}">
                <a16:creationId xmlns:a16="http://schemas.microsoft.com/office/drawing/2014/main" id="{BF752A59-DAE7-90DE-4728-040A748B275B}"/>
              </a:ext>
            </a:extLst>
          </p:cNvPr>
          <p:cNvSpPr txBox="1"/>
          <p:nvPr/>
        </p:nvSpPr>
        <p:spPr>
          <a:xfrm>
            <a:off x="6895799" y="5312675"/>
            <a:ext cx="4325413" cy="707886"/>
          </a:xfrm>
          <a:prstGeom prst="rect">
            <a:avLst/>
          </a:prstGeom>
          <a:noFill/>
          <a:ln w="31750">
            <a:solidFill>
              <a:schemeClr val="tx1"/>
            </a:solidFill>
          </a:ln>
        </p:spPr>
        <p:txBody>
          <a:bodyPr wrap="square" rtlCol="0">
            <a:spAutoFit/>
          </a:bodyPr>
          <a:lstStyle/>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仰角データ取得システムの改善</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a:p>
            <a:pPr marL="342900" indent="-342900">
              <a:buFont typeface="Arial" panose="020B0604020202020204" pitchFamily="34" charset="0"/>
              <a:buChar char="•"/>
            </a:pPr>
            <a:r>
              <a:rPr kumimoji="1" lang="ja-ES" altLang="en-US" sz="2000" dirty="0">
                <a:latin typeface="Meiryo" panose="020B0604030504040204" pitchFamily="34" charset="-128"/>
                <a:ea typeface="Meiryo" panose="020B0604030504040204" pitchFamily="34" charset="-128"/>
                <a:cs typeface="Arial" panose="020B0604020202020204" pitchFamily="34" charset="0"/>
              </a:rPr>
              <a:t>検出器アライメントの補正</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
        <p:nvSpPr>
          <p:cNvPr id="18" name="上矢印 17">
            <a:extLst>
              <a:ext uri="{FF2B5EF4-FFF2-40B4-BE49-F238E27FC236}">
                <a16:creationId xmlns:a16="http://schemas.microsoft.com/office/drawing/2014/main" id="{854D76E3-2FA6-23E9-E29A-07C9C23377B9}"/>
              </a:ext>
            </a:extLst>
          </p:cNvPr>
          <p:cNvSpPr/>
          <p:nvPr/>
        </p:nvSpPr>
        <p:spPr>
          <a:xfrm rot="5400000">
            <a:off x="5826857" y="5266114"/>
            <a:ext cx="133429" cy="1134385"/>
          </a:xfrm>
          <a:prstGeom prst="upArrow">
            <a:avLst>
              <a:gd name="adj1" fmla="val 50000"/>
              <a:gd name="adj2" fmla="val 55882"/>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ES" altLang="en-US"/>
          </a:p>
        </p:txBody>
      </p:sp>
      <p:sp>
        <p:nvSpPr>
          <p:cNvPr id="19" name="テキスト ボックス 18">
            <a:extLst>
              <a:ext uri="{FF2B5EF4-FFF2-40B4-BE49-F238E27FC236}">
                <a16:creationId xmlns:a16="http://schemas.microsoft.com/office/drawing/2014/main" id="{F2868C54-8C7F-EDCC-8E67-78B02ED073D2}"/>
              </a:ext>
            </a:extLst>
          </p:cNvPr>
          <p:cNvSpPr txBox="1"/>
          <p:nvPr/>
        </p:nvSpPr>
        <p:spPr>
          <a:xfrm>
            <a:off x="7432546" y="4769310"/>
            <a:ext cx="2834825" cy="400110"/>
          </a:xfrm>
          <a:prstGeom prst="rect">
            <a:avLst/>
          </a:prstGeom>
          <a:noFill/>
        </p:spPr>
        <p:txBody>
          <a:bodyPr wrap="square" rtlCol="0">
            <a:spAutoFit/>
          </a:bodyPr>
          <a:lstStyle/>
          <a:p>
            <a:r>
              <a:rPr kumimoji="1" lang="ja-ES" altLang="en-US" sz="2000" dirty="0">
                <a:latin typeface="Meiryo" panose="020B0604030504040204" pitchFamily="34" charset="-128"/>
                <a:ea typeface="Meiryo" panose="020B0604030504040204" pitchFamily="34" charset="-128"/>
                <a:cs typeface="Arial" panose="020B0604020202020204" pitchFamily="34" charset="0"/>
              </a:rPr>
              <a:t>本論文で行なったこと</a:t>
            </a:r>
            <a:endParaRPr kumimoji="1" lang="en-US" altLang="ja-ES" sz="2000" dirty="0">
              <a:latin typeface="Meiryo" panose="020B0604030504040204" pitchFamily="34" charset="-128"/>
              <a:ea typeface="Meiryo" panose="020B0604030504040204" pitchFamily="34" charset="-128"/>
              <a:cs typeface="Arial" panose="020B0604020202020204" pitchFamily="34" charset="0"/>
            </a:endParaRPr>
          </a:p>
        </p:txBody>
      </p:sp>
    </p:spTree>
    <p:extLst>
      <p:ext uri="{BB962C8B-B14F-4D97-AF65-F5344CB8AC3E}">
        <p14:creationId xmlns:p14="http://schemas.microsoft.com/office/powerpoint/2010/main" val="1363013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42437-AF0D-0771-4D5B-2CFD2DE32540}"/>
            </a:ext>
          </a:extLst>
        </p:cNvPr>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3B652544-B5FE-7191-478B-BA7E660339CC}"/>
              </a:ext>
            </a:extLst>
          </p:cNvPr>
          <p:cNvSpPr>
            <a:spLocks noGrp="1"/>
          </p:cNvSpPr>
          <p:nvPr>
            <p:ph type="dt" sz="half" idx="10"/>
          </p:nvPr>
        </p:nvSpPr>
        <p:spPr/>
        <p:txBody>
          <a:bodyPr/>
          <a:lstStyle/>
          <a:p>
            <a:r>
              <a:rPr kumimoji="1" lang="en-US" altLang="ja-JP"/>
              <a:t>2025/2/3</a:t>
            </a:r>
            <a:endParaRPr kumimoji="1" lang="ja-ES" altLang="en-US"/>
          </a:p>
        </p:txBody>
      </p:sp>
      <p:sp>
        <p:nvSpPr>
          <p:cNvPr id="3" name="フッター プレースホルダー 2">
            <a:extLst>
              <a:ext uri="{FF2B5EF4-FFF2-40B4-BE49-F238E27FC236}">
                <a16:creationId xmlns:a16="http://schemas.microsoft.com/office/drawing/2014/main" id="{2EDF9323-24ED-2BE9-31A2-693B22107B91}"/>
              </a:ext>
            </a:extLst>
          </p:cNvPr>
          <p:cNvSpPr>
            <a:spLocks noGrp="1"/>
          </p:cNvSpPr>
          <p:nvPr>
            <p:ph type="ftr" sz="quarter" idx="11"/>
          </p:nvPr>
        </p:nvSpPr>
        <p:spPr/>
        <p:txBody>
          <a:bodyPr/>
          <a:lstStyle/>
          <a:p>
            <a:r>
              <a:rPr kumimoji="1" lang="ja-JP" altLang="en-US"/>
              <a:t>修論発表会</a:t>
            </a:r>
            <a:endParaRPr kumimoji="1" lang="ja-ES" altLang="en-US"/>
          </a:p>
        </p:txBody>
      </p:sp>
      <p:sp>
        <p:nvSpPr>
          <p:cNvPr id="4" name="スライド番号プレースホルダー 3">
            <a:extLst>
              <a:ext uri="{FF2B5EF4-FFF2-40B4-BE49-F238E27FC236}">
                <a16:creationId xmlns:a16="http://schemas.microsoft.com/office/drawing/2014/main" id="{C350F97C-55CB-97D7-B110-26022C410B15}"/>
              </a:ext>
            </a:extLst>
          </p:cNvPr>
          <p:cNvSpPr>
            <a:spLocks noGrp="1"/>
          </p:cNvSpPr>
          <p:nvPr>
            <p:ph type="sldNum" sz="quarter" idx="12"/>
          </p:nvPr>
        </p:nvSpPr>
        <p:spPr/>
        <p:txBody>
          <a:bodyPr/>
          <a:lstStyle/>
          <a:p>
            <a:fld id="{D9056B9A-EE80-2546-9862-374E0D000D93}" type="slidenum">
              <a:rPr kumimoji="1" lang="ja-ES" altLang="en-US" smtClean="0"/>
              <a:t>9</a:t>
            </a:fld>
            <a:endParaRPr kumimoji="1" lang="ja-ES" altLang="en-US"/>
          </a:p>
        </p:txBody>
      </p:sp>
      <p:sp>
        <p:nvSpPr>
          <p:cNvPr id="5" name="テキスト ボックス 4">
            <a:extLst>
              <a:ext uri="{FF2B5EF4-FFF2-40B4-BE49-F238E27FC236}">
                <a16:creationId xmlns:a16="http://schemas.microsoft.com/office/drawing/2014/main" id="{4CEBAD62-CFFE-453C-6730-53E12D8B7737}"/>
              </a:ext>
            </a:extLst>
          </p:cNvPr>
          <p:cNvSpPr txBox="1"/>
          <p:nvPr/>
        </p:nvSpPr>
        <p:spPr>
          <a:xfrm>
            <a:off x="2347221" y="2721114"/>
            <a:ext cx="7497558" cy="707886"/>
          </a:xfrm>
          <a:prstGeom prst="rect">
            <a:avLst/>
          </a:prstGeom>
          <a:noFill/>
        </p:spPr>
        <p:txBody>
          <a:bodyPr wrap="square" rtlCol="0">
            <a:spAutoFit/>
          </a:bodyPr>
          <a:lstStyle/>
          <a:p>
            <a:r>
              <a:rPr kumimoji="1" lang="ja-ES" altLang="en-US" sz="4000" dirty="0">
                <a:latin typeface="Meiryo" panose="020B0604030504040204" pitchFamily="34" charset="-128"/>
                <a:ea typeface="Meiryo" panose="020B0604030504040204" pitchFamily="34" charset="-128"/>
              </a:rPr>
              <a:t>仰角データ取得システムの改善</a:t>
            </a:r>
          </a:p>
        </p:txBody>
      </p:sp>
    </p:spTree>
    <p:extLst>
      <p:ext uri="{BB962C8B-B14F-4D97-AF65-F5344CB8AC3E}">
        <p14:creationId xmlns:p14="http://schemas.microsoft.com/office/powerpoint/2010/main" val="136797642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1641</TotalTime>
  <Words>824</Words>
  <Application>Microsoft Macintosh PowerPoint</Application>
  <PresentationFormat>ワイド画面</PresentationFormat>
  <Paragraphs>319</Paragraphs>
  <Slides>23</Slides>
  <Notes>18</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23</vt:i4>
      </vt:variant>
    </vt:vector>
  </HeadingPairs>
  <TitlesOfParts>
    <vt:vector size="30" baseType="lpstr">
      <vt:lpstr>Meiryo</vt:lpstr>
      <vt:lpstr>Aptos</vt:lpstr>
      <vt:lpstr>Aptos Display</vt:lpstr>
      <vt:lpstr>Arial</vt:lpstr>
      <vt:lpstr>Cambria Math</vt:lpstr>
      <vt:lpstr>Wingdings</vt:lpstr>
      <vt:lpstr>Office テーマ</vt:lpstr>
      <vt:lpstr>CMB望遠鏡GroundBIRDの焦点面検出器アライメントと長期運用に向けた角度データ取得システムの最適化</vt:lpstr>
      <vt:lpstr>   目次</vt:lpstr>
      <vt:lpstr>PowerPoint プレゼンテーション</vt:lpstr>
      <vt:lpstr>   宇宙マイクロ波背景放射(CMB)</vt:lpstr>
      <vt:lpstr>   偏光Eモードと角度スケール</vt:lpstr>
      <vt:lpstr>   GroundBIRD実験 </vt:lpstr>
      <vt:lpstr>   焦点面検出器</vt:lpstr>
      <vt:lpstr>   リモート観測と長期運用に向けて</vt:lpstr>
      <vt:lpstr>PowerPoint プレゼンテーション</vt:lpstr>
      <vt:lpstr>   仰角DAQの役割</vt:lpstr>
      <vt:lpstr>   仰角データ取得の問題点</vt:lpstr>
      <vt:lpstr>   PYNQを用いたOSインストール</vt:lpstr>
      <vt:lpstr>   動作確認と運用</vt:lpstr>
      <vt:lpstr>PowerPoint プレゼンテーション</vt:lpstr>
      <vt:lpstr>   天球での理想的検出器アライメント</vt:lpstr>
      <vt:lpstr>   検出器配置のスキャン軸に対する傾き</vt:lpstr>
      <vt:lpstr>   視線方向軸に対する望遠鏡の回転</vt:lpstr>
      <vt:lpstr>   天体を用いた較正結果の確認</vt:lpstr>
      <vt:lpstr>   検出器差分と相関</vt:lpstr>
      <vt:lpstr>   相関の比較</vt:lpstr>
      <vt:lpstr>   まとめ</vt:lpstr>
      <vt:lpstr>PowerPoint プレゼンテーション</vt:lpstr>
      <vt:lpstr>   偏光Bモードと角度スケール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kataoka.keisuke.45x@st.kyoto-u.ac.jp</dc:creator>
  <cp:lastModifiedBy>kataoka.keisuke.45x@st.kyoto-u.ac.jp</cp:lastModifiedBy>
  <cp:revision>92</cp:revision>
  <dcterms:created xsi:type="dcterms:W3CDTF">2025-01-26T06:27:01Z</dcterms:created>
  <dcterms:modified xsi:type="dcterms:W3CDTF">2025-01-27T09:48:20Z</dcterms:modified>
</cp:coreProperties>
</file>

<file path=docProps/thumbnail.jpeg>
</file>